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701" r:id="rId1"/>
  </p:sldMasterIdLst>
  <p:sldIdLst>
    <p:sldId id="256" r:id="rId2"/>
    <p:sldId id="257" r:id="rId3"/>
    <p:sldId id="258" r:id="rId4"/>
    <p:sldId id="259" r:id="rId5"/>
    <p:sldId id="262" r:id="rId6"/>
    <p:sldId id="260" r:id="rId7"/>
    <p:sldId id="261" r:id="rId8"/>
    <p:sldId id="264" r:id="rId9"/>
    <p:sldId id="267" r:id="rId10"/>
    <p:sldId id="268" r:id="rId11"/>
    <p:sldId id="270" r:id="rId12"/>
    <p:sldId id="271" r:id="rId13"/>
    <p:sldId id="272" r:id="rId14"/>
    <p:sldId id="273" r:id="rId15"/>
    <p:sldId id="291" r:id="rId16"/>
    <p:sldId id="292" r:id="rId17"/>
    <p:sldId id="293" r:id="rId18"/>
    <p:sldId id="297" r:id="rId19"/>
    <p:sldId id="280" r:id="rId20"/>
    <p:sldId id="286" r:id="rId21"/>
    <p:sldId id="287" r:id="rId22"/>
    <p:sldId id="288" r:id="rId23"/>
    <p:sldId id="289" r:id="rId24"/>
    <p:sldId id="290" r:id="rId25"/>
    <p:sldId id="265" r:id="rId26"/>
    <p:sldId id="294" r:id="rId27"/>
    <p:sldId id="295" r:id="rId28"/>
    <p:sldId id="296"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etha Reddy" initials="SR" lastIdx="1" clrIdx="0">
    <p:extLst>
      <p:ext uri="{19B8F6BF-5375-455C-9EA6-DF929625EA0E}">
        <p15:presenceInfo xmlns:p15="http://schemas.microsoft.com/office/powerpoint/2012/main" userId="a476e018295daa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0C20-B79F-6ADA-C8C4-F709005A6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075408-4839-83BD-FB1E-BFC2436E9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C16FC5-EFFC-774D-340A-23EF965D4E70}"/>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5" name="Footer Placeholder 4">
            <a:extLst>
              <a:ext uri="{FF2B5EF4-FFF2-40B4-BE49-F238E27FC236}">
                <a16:creationId xmlns:a16="http://schemas.microsoft.com/office/drawing/2014/main" id="{17AC3E74-2096-E18F-294B-B4117AC2A8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D8F4E2-FDC2-213F-9B79-CB527E27964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0381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F9E4-DDF0-4521-EB18-BB126E10E3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3C353D-DB1F-6550-DF87-CC0087009C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520755-A7AD-F808-59F6-8F31DC9D65C3}"/>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5" name="Footer Placeholder 4">
            <a:extLst>
              <a:ext uri="{FF2B5EF4-FFF2-40B4-BE49-F238E27FC236}">
                <a16:creationId xmlns:a16="http://schemas.microsoft.com/office/drawing/2014/main" id="{A30E0EA1-0A2F-5F3A-C792-08792B7179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E979F1-6870-A304-D6CC-3FA9DDEAF4E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224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9D2792-9D5B-EBF9-E341-4308DA8E1F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784287-69E5-466D-82CA-AC0099BC38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BE5303-B98E-2171-FC09-DB55956BB48A}"/>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5" name="Footer Placeholder 4">
            <a:extLst>
              <a:ext uri="{FF2B5EF4-FFF2-40B4-BE49-F238E27FC236}">
                <a16:creationId xmlns:a16="http://schemas.microsoft.com/office/drawing/2014/main" id="{9C88532F-D111-8D18-9F42-26120C9221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D70E46-9237-EF82-0A0C-9A87143EDDF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2648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906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6F0D-5772-5C98-A4BB-565A7E6D41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315659-CAF6-F8BA-0D67-4F045F702E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155C67-CABC-6D35-4677-445691656A08}"/>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5" name="Footer Placeholder 4">
            <a:extLst>
              <a:ext uri="{FF2B5EF4-FFF2-40B4-BE49-F238E27FC236}">
                <a16:creationId xmlns:a16="http://schemas.microsoft.com/office/drawing/2014/main" id="{44CA278B-7FEC-AB3E-2DA6-5BC314A686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A41D6D-5BF4-6B97-01FB-9961A0CBD67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2362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FF4F0-A2F2-1E35-70DB-FB5E91663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DD1E283-9E70-8E8F-BD1C-8826CEE6F2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1282E6-8A51-9594-FF45-E598086E6FE4}"/>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5" name="Footer Placeholder 4">
            <a:extLst>
              <a:ext uri="{FF2B5EF4-FFF2-40B4-BE49-F238E27FC236}">
                <a16:creationId xmlns:a16="http://schemas.microsoft.com/office/drawing/2014/main" id="{0D0B325E-6874-2D8B-95C0-3ADC61DE7D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0F937F-DBCD-4D8B-C9DF-D6631803FD3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6123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314B-0267-3361-6F76-D92AC9ECC8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2A4A06-F23E-58AC-00BE-A01FC406D4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77CF75-CE31-F8FC-A33F-B86E520879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F0CE1B-B7F9-124F-3709-B18C64BCBD09}"/>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6" name="Footer Placeholder 5">
            <a:extLst>
              <a:ext uri="{FF2B5EF4-FFF2-40B4-BE49-F238E27FC236}">
                <a16:creationId xmlns:a16="http://schemas.microsoft.com/office/drawing/2014/main" id="{0F454AD6-E489-0348-2CFA-778F230274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ACA62E-FBCB-90C8-A267-DA7704AC33A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752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B71B-8E5D-9323-AB7C-F9DFD2C355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44867D-E25A-D821-9E27-6BFF232912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4EAD1-8365-7A37-4308-EE810924C7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C571490-42AF-B61E-C18F-54485C667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A82FCD-D1A4-BD13-3ADF-EBA9BAA3D2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A675A45-237F-2151-7E87-125838EA69DC}"/>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8" name="Footer Placeholder 7">
            <a:extLst>
              <a:ext uri="{FF2B5EF4-FFF2-40B4-BE49-F238E27FC236}">
                <a16:creationId xmlns:a16="http://schemas.microsoft.com/office/drawing/2014/main" id="{49A9B99A-3B78-4EEF-95CC-A7AB8386965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E0FB30B-D914-DBC0-1AEC-76C8C39C01C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796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D49A-7455-D825-3FC6-C851E73324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7BC859A-A43F-98F2-8B9D-D9F917310302}"/>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4" name="Footer Placeholder 3">
            <a:extLst>
              <a:ext uri="{FF2B5EF4-FFF2-40B4-BE49-F238E27FC236}">
                <a16:creationId xmlns:a16="http://schemas.microsoft.com/office/drawing/2014/main" id="{0FDE93C8-C8BF-C3F6-C0E2-3C801F73EC2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CB817E-9A3F-4F0F-666D-DDB65E30043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2558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8923DF-FEA9-EFE3-38C5-11EA351963A8}"/>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3" name="Footer Placeholder 2">
            <a:extLst>
              <a:ext uri="{FF2B5EF4-FFF2-40B4-BE49-F238E27FC236}">
                <a16:creationId xmlns:a16="http://schemas.microsoft.com/office/drawing/2014/main" id="{A5D90B3E-1B21-588D-26CC-8651DEA90CD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0FAE861-2D68-B320-DE9F-D2413813FA0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937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D7A7-71A8-DE20-1BE4-4F26E547C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BC1E88-E0F6-67A7-6005-E3FCBB4569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6A5CF0B-02C7-E2A8-ECE1-C8F8DF86E6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AF73E4-18BD-D329-7448-ED6959628DFE}"/>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6" name="Footer Placeholder 5">
            <a:extLst>
              <a:ext uri="{FF2B5EF4-FFF2-40B4-BE49-F238E27FC236}">
                <a16:creationId xmlns:a16="http://schemas.microsoft.com/office/drawing/2014/main" id="{3773039A-9131-0C59-F6A8-5AA8D15DA6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7014C2-4978-44AB-5E12-B6B151121FD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4886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E8E3-BC3B-ADA9-CDB3-87F372C475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3F07DB-98FE-E778-6E20-7C7CCE3C85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EC86E9-5382-FD89-E2D8-EE1E42336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082D7-036E-6B5E-ACEF-411DFFBCB424}"/>
              </a:ext>
            </a:extLst>
          </p:cNvPr>
          <p:cNvSpPr>
            <a:spLocks noGrp="1"/>
          </p:cNvSpPr>
          <p:nvPr>
            <p:ph type="dt" sz="half" idx="10"/>
          </p:nvPr>
        </p:nvSpPr>
        <p:spPr/>
        <p:txBody>
          <a:bodyPr/>
          <a:lstStyle/>
          <a:p>
            <a:fld id="{B61BEF0D-F0BB-DE4B-95CE-6DB70DBA9567}" type="datetimeFigureOut">
              <a:rPr lang="en-US" smtClean="0"/>
              <a:pPr/>
              <a:t>10/22/2024</a:t>
            </a:fld>
            <a:endParaRPr lang="en-US" dirty="0"/>
          </a:p>
        </p:txBody>
      </p:sp>
      <p:sp>
        <p:nvSpPr>
          <p:cNvPr id="6" name="Footer Placeholder 5">
            <a:extLst>
              <a:ext uri="{FF2B5EF4-FFF2-40B4-BE49-F238E27FC236}">
                <a16:creationId xmlns:a16="http://schemas.microsoft.com/office/drawing/2014/main" id="{7417E8AA-2658-2E3B-5600-355A74DC213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D79EF7-823E-4062-9F61-AB4FB559C4A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607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75327-1C8B-16A8-FFAD-C07248CC9F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2FB375-EB2B-9E4F-A8D0-ABA8A360F5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EF9D01-9A3F-031F-551F-0A2CDDE9B0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10/22/2024</a:t>
            </a:fld>
            <a:endParaRPr lang="en-US" dirty="0"/>
          </a:p>
        </p:txBody>
      </p:sp>
      <p:sp>
        <p:nvSpPr>
          <p:cNvPr id="5" name="Footer Placeholder 4">
            <a:extLst>
              <a:ext uri="{FF2B5EF4-FFF2-40B4-BE49-F238E27FC236}">
                <a16:creationId xmlns:a16="http://schemas.microsoft.com/office/drawing/2014/main" id="{658B0336-E10E-868A-40D5-572672E37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4C7782B-48B2-DC8A-890E-05FD50F2E0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8252820"/>
      </p:ext>
    </p:extLst>
  </p:cSld>
  <p:clrMap bg1="lt1" tx1="dk1" bg2="lt2" tx2="dk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MRGI Logo New2">
            <a:extLst>
              <a:ext uri="{FF2B5EF4-FFF2-40B4-BE49-F238E27FC236}">
                <a16:creationId xmlns:a16="http://schemas.microsoft.com/office/drawing/2014/main" id="{743FBD28-7AA8-7F67-03F4-9F282E4A6DB3}"/>
              </a:ext>
            </a:extLst>
          </p:cNvPr>
          <p:cNvPicPr/>
          <p:nvPr/>
        </p:nvPicPr>
        <p:blipFill>
          <a:blip r:embed="rId2" cstate="print"/>
          <a:srcRect/>
          <a:stretch>
            <a:fillRect/>
          </a:stretch>
        </p:blipFill>
        <p:spPr bwMode="auto">
          <a:xfrm>
            <a:off x="1280343" y="185978"/>
            <a:ext cx="1428760" cy="1071570"/>
          </a:xfrm>
          <a:prstGeom prst="rect">
            <a:avLst/>
          </a:prstGeom>
          <a:noFill/>
          <a:ln w="9525">
            <a:noFill/>
            <a:miter lim="800000"/>
            <a:headEnd/>
            <a:tailEnd/>
          </a:ln>
        </p:spPr>
      </p:pic>
      <p:pic>
        <p:nvPicPr>
          <p:cNvPr id="7" name="Picture 6">
            <a:extLst>
              <a:ext uri="{FF2B5EF4-FFF2-40B4-BE49-F238E27FC236}">
                <a16:creationId xmlns:a16="http://schemas.microsoft.com/office/drawing/2014/main" id="{B0E328EE-4993-2C5E-B069-4FA2F223CA58}"/>
              </a:ext>
            </a:extLst>
          </p:cNvPr>
          <p:cNvPicPr/>
          <p:nvPr/>
        </p:nvPicPr>
        <p:blipFill>
          <a:blip r:embed="rId3"/>
          <a:srcRect/>
          <a:stretch>
            <a:fillRect/>
          </a:stretch>
        </p:blipFill>
        <p:spPr bwMode="auto">
          <a:xfrm>
            <a:off x="9608403" y="185978"/>
            <a:ext cx="1285852" cy="1071546"/>
          </a:xfrm>
          <a:prstGeom prst="rect">
            <a:avLst/>
          </a:prstGeom>
          <a:noFill/>
          <a:ln w="9525">
            <a:noFill/>
            <a:miter lim="800000"/>
            <a:headEnd/>
            <a:tailEnd/>
          </a:ln>
        </p:spPr>
      </p:pic>
      <p:sp>
        <p:nvSpPr>
          <p:cNvPr id="9" name="TextBox 8">
            <a:extLst>
              <a:ext uri="{FF2B5EF4-FFF2-40B4-BE49-F238E27FC236}">
                <a16:creationId xmlns:a16="http://schemas.microsoft.com/office/drawing/2014/main" id="{69DA7A40-36E3-53E3-13B3-15729C64E571}"/>
              </a:ext>
            </a:extLst>
          </p:cNvPr>
          <p:cNvSpPr txBox="1"/>
          <p:nvPr/>
        </p:nvSpPr>
        <p:spPr>
          <a:xfrm>
            <a:off x="3110753" y="256362"/>
            <a:ext cx="6096000" cy="1508105"/>
          </a:xfrm>
          <a:prstGeom prst="rect">
            <a:avLst/>
          </a:prstGeom>
          <a:noFill/>
        </p:spPr>
        <p:txBody>
          <a:bodyPr wrap="square">
            <a:spAutoFit/>
          </a:bodyPr>
          <a:lstStyle/>
          <a:p>
            <a:r>
              <a:rPr lang="en-IN" sz="1800" b="1" dirty="0">
                <a:solidFill>
                  <a:schemeClr val="accent1">
                    <a:lumMod val="75000"/>
                  </a:schemeClr>
                </a:solidFill>
                <a:latin typeface="Times New Roman" panose="02020603050405020304" pitchFamily="18" charset="0"/>
                <a:cs typeface="Times New Roman" panose="02020603050405020304" pitchFamily="18" charset="0"/>
              </a:rPr>
              <a:t>                     </a:t>
            </a:r>
            <a:r>
              <a:rPr lang="en-IN" sz="1800" b="1" dirty="0">
                <a:solidFill>
                  <a:schemeClr val="accent1">
                    <a:lumMod val="50000"/>
                  </a:schemeClr>
                </a:solidFill>
                <a:latin typeface="Times New Roman" panose="02020603050405020304" pitchFamily="18" charset="0"/>
                <a:cs typeface="Times New Roman" panose="02020603050405020304" pitchFamily="18" charset="0"/>
              </a:rPr>
              <a:t>CMR TECHNICAL CAMPUS</a:t>
            </a:r>
            <a:br>
              <a:rPr lang="en-IN" sz="1800" b="1" dirty="0">
                <a:solidFill>
                  <a:schemeClr val="accent1">
                    <a:lumMod val="50000"/>
                  </a:schemeClr>
                </a:solidFill>
                <a:latin typeface="Times New Roman" panose="02020603050405020304" pitchFamily="18" charset="0"/>
                <a:cs typeface="Times New Roman" panose="02020603050405020304" pitchFamily="18" charset="0"/>
              </a:rPr>
            </a:br>
            <a:r>
              <a:rPr lang="en-IN" sz="1800" b="1" dirty="0">
                <a:solidFill>
                  <a:schemeClr val="accent1">
                    <a:lumMod val="50000"/>
                  </a:schemeClr>
                </a:solidFill>
                <a:latin typeface="Times New Roman" panose="02020603050405020304" pitchFamily="18" charset="0"/>
                <a:cs typeface="Times New Roman" panose="02020603050405020304" pitchFamily="18" charset="0"/>
              </a:rPr>
              <a:t>                             UGC (Autonomous)</a:t>
            </a:r>
            <a:br>
              <a:rPr lang="en-IN" sz="1800" b="1" dirty="0">
                <a:solidFill>
                  <a:schemeClr val="accent1">
                    <a:lumMod val="50000"/>
                  </a:schemeClr>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Kandlakoya</a:t>
            </a: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Medchal</a:t>
            </a:r>
            <a:r>
              <a:rPr lang="en-IN" sz="1800" dirty="0">
                <a:solidFill>
                  <a:schemeClr val="tx1"/>
                </a:solidFill>
                <a:latin typeface="Times New Roman" panose="02020603050405020304" pitchFamily="18" charset="0"/>
                <a:cs typeface="Times New Roman" panose="02020603050405020304" pitchFamily="18" charset="0"/>
              </a:rPr>
              <a:t> Road, Hyd-501 401</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     </a:t>
            </a:r>
            <a:r>
              <a:rPr lang="en-IN" sz="1800" b="1" dirty="0">
                <a:solidFill>
                  <a:srgbClr val="FF0000"/>
                </a:solidFill>
                <a:latin typeface="Times New Roman" panose="02020603050405020304" pitchFamily="18" charset="0"/>
                <a:cs typeface="Times New Roman" panose="02020603050405020304" pitchFamily="18" charset="0"/>
              </a:rPr>
              <a:t>Department of Computer Science and Engineering</a:t>
            </a:r>
          </a:p>
          <a:p>
            <a:r>
              <a:rPr lang="en-IN" sz="2000" b="1" dirty="0">
                <a:solidFill>
                  <a:srgbClr val="00B050"/>
                </a:solidFill>
                <a:latin typeface="Times New Roman" panose="02020603050405020304" pitchFamily="18" charset="0"/>
                <a:cs typeface="Times New Roman" panose="02020603050405020304" pitchFamily="18" charset="0"/>
              </a:rPr>
              <a:t>                           Mini Project Review</a:t>
            </a:r>
            <a:endParaRPr lang="en-IN" dirty="0"/>
          </a:p>
        </p:txBody>
      </p:sp>
      <p:sp>
        <p:nvSpPr>
          <p:cNvPr id="11" name="TextBox 10">
            <a:extLst>
              <a:ext uri="{FF2B5EF4-FFF2-40B4-BE49-F238E27FC236}">
                <a16:creationId xmlns:a16="http://schemas.microsoft.com/office/drawing/2014/main" id="{A1CF6DF5-B2EA-EF33-7857-9A86C86C62F1}"/>
              </a:ext>
            </a:extLst>
          </p:cNvPr>
          <p:cNvSpPr txBox="1"/>
          <p:nvPr/>
        </p:nvSpPr>
        <p:spPr>
          <a:xfrm>
            <a:off x="1668363" y="1960241"/>
            <a:ext cx="7772400" cy="984885"/>
          </a:xfrm>
          <a:prstGeom prst="rect">
            <a:avLst/>
          </a:prstGeom>
          <a:noFill/>
        </p:spPr>
        <p:txBody>
          <a:bodyPr wrap="square">
            <a:spAutoFit/>
          </a:bodyPr>
          <a:lstStyle/>
          <a:p>
            <a:r>
              <a:rPr lang="en-US" sz="2000" b="1"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ctr"/>
            <a:r>
              <a:rPr lang="en-US" sz="2000" b="1"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PLANT LEAF DISEASE PREDICTION USING DEEP LEARNING   </a:t>
            </a:r>
            <a:endParaRPr lang="en-IN" sz="1800" dirty="0">
              <a:effectLst/>
              <a:latin typeface="Times New Roman" panose="02020603050405020304" pitchFamily="18" charset="0"/>
              <a:ea typeface="Times New Roman" panose="02020603050405020304" pitchFamily="18" charset="0"/>
            </a:endParaRPr>
          </a:p>
          <a:p>
            <a:endParaRPr lang="en-IN" b="1" dirty="0">
              <a:solidFill>
                <a:schemeClr val="tx2"/>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1800385-28C3-FD45-1F8D-922D6F50F383}"/>
              </a:ext>
            </a:extLst>
          </p:cNvPr>
          <p:cNvSpPr txBox="1"/>
          <p:nvPr/>
        </p:nvSpPr>
        <p:spPr>
          <a:xfrm>
            <a:off x="1199534" y="3434459"/>
            <a:ext cx="6096000" cy="2092881"/>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Project Guide:</a:t>
            </a:r>
          </a:p>
          <a:p>
            <a:r>
              <a:rPr lang="en-US" dirty="0" err="1">
                <a:latin typeface="Times New Roman" panose="02020603050405020304" pitchFamily="18" charset="0"/>
                <a:cs typeface="Times New Roman" panose="02020603050405020304" pitchFamily="18" charset="0"/>
              </a:rPr>
              <a:t>Mr</a:t>
            </a:r>
            <a:r>
              <a:rPr lang="en-US" dirty="0">
                <a:latin typeface="Times New Roman" panose="02020603050405020304" pitchFamily="18" charset="0"/>
                <a:cs typeface="Times New Roman" panose="02020603050405020304" pitchFamily="18" charset="0"/>
              </a:rPr>
              <a:t> M. </a:t>
            </a:r>
            <a:r>
              <a:rPr lang="en-US" dirty="0" err="1">
                <a:latin typeface="Times New Roman" panose="02020603050405020304" pitchFamily="18" charset="0"/>
                <a:cs typeface="Times New Roman" panose="02020603050405020304" pitchFamily="18" charset="0"/>
              </a:rPr>
              <a:t>Madhusudhan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Assistant Professor, CSE Department</a:t>
            </a:r>
          </a:p>
          <a:p>
            <a:endParaRPr lang="en-US"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Project Coordinator:</a:t>
            </a:r>
          </a:p>
          <a:p>
            <a:r>
              <a:rPr lang="en-US" dirty="0" err="1">
                <a:latin typeface="Times New Roman" panose="02020603050405020304" pitchFamily="18" charset="0"/>
                <a:cs typeface="Times New Roman" panose="02020603050405020304" pitchFamily="18" charset="0"/>
              </a:rPr>
              <a:t>Mr</a:t>
            </a:r>
            <a:r>
              <a:rPr lang="en-US" dirty="0">
                <a:latin typeface="Times New Roman" panose="02020603050405020304" pitchFamily="18" charset="0"/>
                <a:cs typeface="Times New Roman" panose="02020603050405020304" pitchFamily="18" charset="0"/>
              </a:rPr>
              <a:t> Dr J. Narasimha Rao</a:t>
            </a:r>
          </a:p>
          <a:p>
            <a:r>
              <a:rPr lang="en-US" dirty="0">
                <a:latin typeface="Times New Roman" panose="02020603050405020304" pitchFamily="18" charset="0"/>
                <a:cs typeface="Times New Roman" panose="02020603050405020304" pitchFamily="18" charset="0"/>
              </a:rPr>
              <a:t>Associate Professor, CSE Department</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5BD74A8-BB27-ED13-40AB-6277953A03FB}"/>
              </a:ext>
            </a:extLst>
          </p:cNvPr>
          <p:cNvSpPr txBox="1"/>
          <p:nvPr/>
        </p:nvSpPr>
        <p:spPr>
          <a:xfrm>
            <a:off x="7096649" y="3423541"/>
            <a:ext cx="6096000" cy="954107"/>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Presented by:</a:t>
            </a:r>
          </a:p>
          <a:p>
            <a:r>
              <a:rPr lang="en-US" dirty="0">
                <a:latin typeface="Times New Roman" panose="02020603050405020304" pitchFamily="18" charset="0"/>
                <a:cs typeface="Times New Roman" panose="02020603050405020304" pitchFamily="18" charset="0"/>
              </a:rPr>
              <a:t>217R1A05R7  : V. Sindhu Bhargavi</a:t>
            </a:r>
          </a:p>
          <a:p>
            <a:r>
              <a:rPr lang="en-US" dirty="0">
                <a:latin typeface="Times New Roman" panose="02020603050405020304" pitchFamily="18" charset="0"/>
                <a:cs typeface="Times New Roman" panose="02020603050405020304" pitchFamily="18" charset="0"/>
              </a:rPr>
              <a:t>227R5A0525   : S. Sruthi</a:t>
            </a:r>
          </a:p>
        </p:txBody>
      </p:sp>
      <p:sp>
        <p:nvSpPr>
          <p:cNvPr id="16" name="TextBox 15">
            <a:extLst>
              <a:ext uri="{FF2B5EF4-FFF2-40B4-BE49-F238E27FC236}">
                <a16:creationId xmlns:a16="http://schemas.microsoft.com/office/drawing/2014/main" id="{569F019B-E1FF-379C-6964-20602C34FBD8}"/>
              </a:ext>
            </a:extLst>
          </p:cNvPr>
          <p:cNvSpPr txBox="1"/>
          <p:nvPr/>
        </p:nvSpPr>
        <p:spPr>
          <a:xfrm>
            <a:off x="3764973" y="2809543"/>
            <a:ext cx="4149019" cy="369332"/>
          </a:xfrm>
          <a:prstGeom prst="rect">
            <a:avLst/>
          </a:prstGeom>
          <a:noFill/>
        </p:spPr>
        <p:txBody>
          <a:bodyPr wrap="square" rtlCol="0">
            <a:spAutoFit/>
          </a:bodyPr>
          <a:lstStyle/>
          <a:p>
            <a:r>
              <a:rPr lang="en-IN" dirty="0">
                <a:solidFill>
                  <a:srgbClr val="FF0000"/>
                </a:solidFill>
                <a:latin typeface="Times New Roman" panose="02020603050405020304" pitchFamily="18" charset="0"/>
                <a:cs typeface="Times New Roman" panose="02020603050405020304" pitchFamily="18" charset="0"/>
              </a:rPr>
              <a:t>                        </a:t>
            </a:r>
            <a:r>
              <a:rPr lang="en-IN">
                <a:solidFill>
                  <a:srgbClr val="FF0000"/>
                </a:solidFill>
                <a:latin typeface="Times New Roman" panose="02020603050405020304" pitchFamily="18" charset="0"/>
                <a:cs typeface="Times New Roman" panose="02020603050405020304" pitchFamily="18" charset="0"/>
              </a:rPr>
              <a:t>BATCH NO-14</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568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4182-EEF1-E57D-9E69-FCF2BD9C9090}"/>
              </a:ext>
            </a:extLst>
          </p:cNvPr>
          <p:cNvSpPr>
            <a:spLocks noGrp="1"/>
          </p:cNvSpPr>
          <p:nvPr>
            <p:ph type="title"/>
          </p:nvPr>
        </p:nvSpPr>
        <p:spPr>
          <a:xfrm>
            <a:off x="1287864" y="502333"/>
            <a:ext cx="3160683" cy="806871"/>
          </a:xfrm>
        </p:spPr>
        <p:txBody>
          <a:bodyPr>
            <a:normAutofit/>
          </a:bodyPr>
          <a:lstStyle/>
          <a:p>
            <a:r>
              <a:rPr lang="en-US" sz="2800" b="1" cap="none" dirty="0">
                <a:latin typeface="Times New Roman" panose="02020603050405020304" pitchFamily="18" charset="0"/>
                <a:cs typeface="Times New Roman" panose="02020603050405020304" pitchFamily="18" charset="0"/>
              </a:rPr>
              <a:t>MODULES</a:t>
            </a:r>
            <a:endParaRPr lang="en-IN" sz="2800" b="1" cap="none"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5297A71D-4677-F6E7-15AC-D00810EE22B5}"/>
              </a:ext>
            </a:extLst>
          </p:cNvPr>
          <p:cNvSpPr>
            <a:spLocks noChangeArrowheads="1"/>
          </p:cNvSpPr>
          <p:nvPr/>
        </p:nvSpPr>
        <p:spPr bwMode="auto">
          <a:xfrm>
            <a:off x="1287864" y="1308435"/>
            <a:ext cx="6981398" cy="336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Register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new user account to access the plant disease prediction platform.</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Sign in to the platform using your registered credentials.</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Upload plant image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Submit a plant leaf image for disease prediction and analysis.</a:t>
            </a:r>
          </a:p>
          <a:p>
            <a:pPr lvl="0"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Logout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lvl="0"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Exit your account and end the current session on the </a:t>
            </a:r>
            <a:r>
              <a:rPr lang="en-US" altLang="en-US" dirty="0">
                <a:latin typeface="Times New Roman" panose="02020603050405020304" pitchFamily="18" charset="0"/>
                <a:cs typeface="Times New Roman" panose="02020603050405020304" pitchFamily="18" charset="0"/>
              </a:rPr>
              <a:t>platform.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331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F8DC-E6EC-3151-80B7-2AE7120480F2}"/>
              </a:ext>
            </a:extLst>
          </p:cNvPr>
          <p:cNvSpPr>
            <a:spLocks noGrp="1"/>
          </p:cNvSpPr>
          <p:nvPr>
            <p:ph type="title"/>
          </p:nvPr>
        </p:nvSpPr>
        <p:spPr>
          <a:xfrm>
            <a:off x="726071" y="282913"/>
            <a:ext cx="4814672" cy="790107"/>
          </a:xfrm>
        </p:spPr>
        <p:txBody>
          <a:bodyPr>
            <a:normAutofit/>
          </a:bodyPr>
          <a:lstStyle/>
          <a:p>
            <a:r>
              <a:rPr lang="en-US" sz="2800" b="1" dirty="0">
                <a:latin typeface="Times New Roman" panose="02020603050405020304" pitchFamily="18" charset="0"/>
                <a:cs typeface="Times New Roman" panose="02020603050405020304" pitchFamily="18" charset="0"/>
              </a:rPr>
              <a:t>USE CASE DIAGRAM</a:t>
            </a:r>
            <a:endParaRPr lang="en-IN"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095CC57-CC36-EC69-CDE8-419E497C0D55}"/>
              </a:ext>
            </a:extLst>
          </p:cNvPr>
          <p:cNvPicPr>
            <a:picLocks noChangeAspect="1"/>
          </p:cNvPicPr>
          <p:nvPr/>
        </p:nvPicPr>
        <p:blipFill>
          <a:blip r:embed="rId2"/>
          <a:srcRect/>
          <a:stretch/>
        </p:blipFill>
        <p:spPr>
          <a:xfrm>
            <a:off x="3442280" y="1073019"/>
            <a:ext cx="5307439" cy="5430417"/>
          </a:xfrm>
          <a:prstGeom prst="rect">
            <a:avLst/>
          </a:prstGeom>
        </p:spPr>
      </p:pic>
    </p:spTree>
    <p:extLst>
      <p:ext uri="{BB962C8B-B14F-4D97-AF65-F5344CB8AC3E}">
        <p14:creationId xmlns:p14="http://schemas.microsoft.com/office/powerpoint/2010/main" val="3525096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314B-1FB7-4677-F68A-373F05F23CAE}"/>
              </a:ext>
            </a:extLst>
          </p:cNvPr>
          <p:cNvSpPr>
            <a:spLocks noGrp="1"/>
          </p:cNvSpPr>
          <p:nvPr>
            <p:ph type="title"/>
          </p:nvPr>
        </p:nvSpPr>
        <p:spPr>
          <a:xfrm>
            <a:off x="708675" y="259287"/>
            <a:ext cx="4155766" cy="981683"/>
          </a:xfrm>
        </p:spPr>
        <p:txBody>
          <a:bodyPr>
            <a:normAutofit/>
          </a:bodyPr>
          <a:lstStyle/>
          <a:p>
            <a:r>
              <a:rPr lang="en-US" sz="2800" b="1" dirty="0">
                <a:latin typeface="Times New Roman" panose="02020603050405020304" pitchFamily="18" charset="0"/>
                <a:cs typeface="Times New Roman" panose="02020603050405020304" pitchFamily="18" charset="0"/>
              </a:rPr>
              <a:t>CLASS DIAGRAM</a:t>
            </a: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D1D0F7-3E69-78E8-975F-E8DAECFAB9E8}"/>
              </a:ext>
            </a:extLst>
          </p:cNvPr>
          <p:cNvPicPr>
            <a:picLocks noChangeAspect="1"/>
          </p:cNvPicPr>
          <p:nvPr/>
        </p:nvPicPr>
        <p:blipFill>
          <a:blip r:embed="rId2"/>
          <a:srcRect/>
          <a:stretch/>
        </p:blipFill>
        <p:spPr>
          <a:xfrm>
            <a:off x="1262102" y="1718979"/>
            <a:ext cx="8339098" cy="3718619"/>
          </a:xfrm>
          <a:prstGeom prst="rect">
            <a:avLst/>
          </a:prstGeom>
        </p:spPr>
      </p:pic>
    </p:spTree>
    <p:extLst>
      <p:ext uri="{BB962C8B-B14F-4D97-AF65-F5344CB8AC3E}">
        <p14:creationId xmlns:p14="http://schemas.microsoft.com/office/powerpoint/2010/main" val="1852507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2187-3792-1F95-EFB3-1D754CF96D1B}"/>
              </a:ext>
            </a:extLst>
          </p:cNvPr>
          <p:cNvSpPr>
            <a:spLocks noGrp="1"/>
          </p:cNvSpPr>
          <p:nvPr>
            <p:ph type="title"/>
          </p:nvPr>
        </p:nvSpPr>
        <p:spPr>
          <a:xfrm>
            <a:off x="431426" y="273861"/>
            <a:ext cx="4666754" cy="792940"/>
          </a:xfrm>
        </p:spPr>
        <p:txBody>
          <a:bodyPr>
            <a:normAutofit/>
          </a:bodyPr>
          <a:lstStyle/>
          <a:p>
            <a:r>
              <a:rPr lang="en-US" sz="2800" b="1" dirty="0">
                <a:latin typeface="Times New Roman" panose="02020603050405020304" pitchFamily="18" charset="0"/>
                <a:cs typeface="Times New Roman" panose="02020603050405020304" pitchFamily="18" charset="0"/>
              </a:rPr>
              <a:t>SEQUENCE DIAGRAM</a:t>
            </a: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6ACC6D-0C95-0F48-3F59-E15480AB8891}"/>
              </a:ext>
            </a:extLst>
          </p:cNvPr>
          <p:cNvPicPr>
            <a:picLocks noChangeAspect="1"/>
          </p:cNvPicPr>
          <p:nvPr/>
        </p:nvPicPr>
        <p:blipFill>
          <a:blip r:embed="rId2"/>
          <a:srcRect/>
          <a:stretch/>
        </p:blipFill>
        <p:spPr>
          <a:xfrm>
            <a:off x="2136710" y="1076132"/>
            <a:ext cx="6923314" cy="5707223"/>
          </a:xfrm>
          <a:prstGeom prst="rect">
            <a:avLst/>
          </a:prstGeom>
        </p:spPr>
      </p:pic>
      <p:sp>
        <p:nvSpPr>
          <p:cNvPr id="4" name="TextBox 3">
            <a:extLst>
              <a:ext uri="{FF2B5EF4-FFF2-40B4-BE49-F238E27FC236}">
                <a16:creationId xmlns:a16="http://schemas.microsoft.com/office/drawing/2014/main" id="{4F7028D0-254E-82A1-7EBE-5CBDDD058D87}"/>
              </a:ext>
            </a:extLst>
          </p:cNvPr>
          <p:cNvSpPr txBox="1"/>
          <p:nvPr/>
        </p:nvSpPr>
        <p:spPr>
          <a:xfrm>
            <a:off x="6972300" y="5888474"/>
            <a:ext cx="259080" cy="369332"/>
          </a:xfrm>
          <a:prstGeom prst="rect">
            <a:avLst/>
          </a:prstGeom>
          <a:noFill/>
        </p:spPr>
        <p:txBody>
          <a:bodyPr wrap="square">
            <a:spAutoFit/>
          </a:bodyPr>
          <a:lstStyle/>
          <a:p>
            <a:r>
              <a:rPr lang="en-US" sz="1800" dirty="0">
                <a:latin typeface="Segoe UI Symbol" panose="020B0502040204020203" pitchFamily="34" charset="0"/>
                <a:ea typeface="Segoe UI Symbol" panose="020B0502040204020203" pitchFamily="34" charset="0"/>
                <a:cs typeface="Times New Roman" panose="02020603050405020304" pitchFamily="18" charset="0"/>
              </a:rPr>
              <a:t>x</a:t>
            </a:r>
            <a:endParaRPr lang="en-IN" dirty="0">
              <a:latin typeface="Segoe UI Symbol" panose="020B0502040204020203" pitchFamily="34" charset="0"/>
              <a:ea typeface="Segoe UI Symbol" panose="020B0502040204020203" pitchFamily="34" charset="0"/>
            </a:endParaRPr>
          </a:p>
        </p:txBody>
      </p:sp>
      <p:sp>
        <p:nvSpPr>
          <p:cNvPr id="7" name="TextBox 6">
            <a:extLst>
              <a:ext uri="{FF2B5EF4-FFF2-40B4-BE49-F238E27FC236}">
                <a16:creationId xmlns:a16="http://schemas.microsoft.com/office/drawing/2014/main" id="{0AA10B97-482B-F4D3-2C33-5CE19DCA4717}"/>
              </a:ext>
            </a:extLst>
          </p:cNvPr>
          <p:cNvSpPr txBox="1"/>
          <p:nvPr/>
        </p:nvSpPr>
        <p:spPr>
          <a:xfrm>
            <a:off x="3429000" y="5888474"/>
            <a:ext cx="190500" cy="369332"/>
          </a:xfrm>
          <a:prstGeom prst="rect">
            <a:avLst/>
          </a:prstGeom>
          <a:noFill/>
        </p:spPr>
        <p:txBody>
          <a:bodyPr wrap="square">
            <a:spAutoFit/>
          </a:bodyPr>
          <a:lstStyle/>
          <a:p>
            <a:r>
              <a:rPr lang="en-US" sz="1800" dirty="0">
                <a:latin typeface="Segoe UI Symbol" panose="020B0502040204020203" pitchFamily="34" charset="0"/>
                <a:ea typeface="Segoe UI Symbol" panose="020B0502040204020203" pitchFamily="34" charset="0"/>
                <a:cs typeface="Times New Roman" panose="02020603050405020304" pitchFamily="18" charset="0"/>
              </a:rPr>
              <a:t>x</a:t>
            </a:r>
            <a:endParaRPr lang="en-IN"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023210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F256-33AA-72AD-E511-8B4CFD34A0C2}"/>
              </a:ext>
            </a:extLst>
          </p:cNvPr>
          <p:cNvSpPr>
            <a:spLocks noGrp="1"/>
          </p:cNvSpPr>
          <p:nvPr>
            <p:ph type="title"/>
          </p:nvPr>
        </p:nvSpPr>
        <p:spPr>
          <a:xfrm>
            <a:off x="581833" y="213095"/>
            <a:ext cx="4465049" cy="936080"/>
          </a:xfrm>
        </p:spPr>
        <p:txBody>
          <a:bodyPr>
            <a:normAutofit/>
          </a:bodyPr>
          <a:lstStyle/>
          <a:p>
            <a:r>
              <a:rPr lang="en-US" sz="2800" b="1" dirty="0">
                <a:latin typeface="Times New Roman" panose="02020603050405020304" pitchFamily="18" charset="0"/>
                <a:cs typeface="Times New Roman" panose="02020603050405020304" pitchFamily="18" charset="0"/>
              </a:rPr>
              <a:t>ACTIVITY DIAGRAM</a:t>
            </a:r>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4AA6B2D-0F54-B466-BD29-7806C6F29A24}"/>
              </a:ext>
            </a:extLst>
          </p:cNvPr>
          <p:cNvPicPr>
            <a:picLocks noChangeAspect="1"/>
          </p:cNvPicPr>
          <p:nvPr/>
        </p:nvPicPr>
        <p:blipFill>
          <a:blip r:embed="rId2"/>
          <a:stretch>
            <a:fillRect/>
          </a:stretch>
        </p:blipFill>
        <p:spPr>
          <a:xfrm>
            <a:off x="3863475" y="883209"/>
            <a:ext cx="4465049" cy="5761696"/>
          </a:xfrm>
          <a:prstGeom prst="rect">
            <a:avLst/>
          </a:prstGeom>
        </p:spPr>
      </p:pic>
    </p:spTree>
    <p:extLst>
      <p:ext uri="{BB962C8B-B14F-4D97-AF65-F5344CB8AC3E}">
        <p14:creationId xmlns:p14="http://schemas.microsoft.com/office/powerpoint/2010/main" val="3105081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2386-F0D3-A2E0-A2D1-71A7A9872A2E}"/>
              </a:ext>
            </a:extLst>
          </p:cNvPr>
          <p:cNvSpPr>
            <a:spLocks noGrp="1"/>
          </p:cNvSpPr>
          <p:nvPr>
            <p:ph type="title"/>
          </p:nvPr>
        </p:nvSpPr>
        <p:spPr>
          <a:xfrm>
            <a:off x="838200" y="365126"/>
            <a:ext cx="10515600" cy="838524"/>
          </a:xfrm>
        </p:spPr>
        <p:txBody>
          <a:bodyPr>
            <a:normAutofit/>
          </a:bodyPr>
          <a:lstStyle/>
          <a:p>
            <a:r>
              <a:rPr lang="en-IN" sz="2800" b="1" dirty="0">
                <a:latin typeface="Times New Roman" panose="02020603050405020304" pitchFamily="18" charset="0"/>
                <a:cs typeface="Times New Roman" panose="02020603050405020304" pitchFamily="18" charset="0"/>
              </a:rPr>
              <a:t>SAMPLE CODE</a:t>
            </a:r>
          </a:p>
        </p:txBody>
      </p:sp>
      <p:sp>
        <p:nvSpPr>
          <p:cNvPr id="11" name="TextBox 10">
            <a:extLst>
              <a:ext uri="{FF2B5EF4-FFF2-40B4-BE49-F238E27FC236}">
                <a16:creationId xmlns:a16="http://schemas.microsoft.com/office/drawing/2014/main" id="{6231FB13-F245-032D-B8CF-37A69997E592}"/>
              </a:ext>
            </a:extLst>
          </p:cNvPr>
          <p:cNvSpPr txBox="1"/>
          <p:nvPr/>
        </p:nvSpPr>
        <p:spPr>
          <a:xfrm>
            <a:off x="1614195" y="1214213"/>
            <a:ext cx="7567127" cy="5078313"/>
          </a:xfrm>
          <a:prstGeom prst="rect">
            <a:avLst/>
          </a:prstGeom>
          <a:noFill/>
        </p:spPr>
        <p:txBody>
          <a:bodyPr wrap="square">
            <a:spAutoFit/>
          </a:bodyPr>
          <a:lstStyle/>
          <a:p>
            <a:r>
              <a:rPr lang="en-IN" dirty="0"/>
              <a:t>import </a:t>
            </a:r>
            <a:r>
              <a:rPr lang="en-IN" dirty="0" err="1"/>
              <a:t>numpy</a:t>
            </a:r>
            <a:r>
              <a:rPr lang="en-IN" dirty="0"/>
              <a:t> as np</a:t>
            </a:r>
          </a:p>
          <a:p>
            <a:r>
              <a:rPr lang="en-IN" dirty="0"/>
              <a:t>import </a:t>
            </a:r>
            <a:r>
              <a:rPr lang="en-IN" dirty="0" err="1"/>
              <a:t>os</a:t>
            </a:r>
            <a:r>
              <a:rPr lang="en-IN" dirty="0"/>
              <a:t> from </a:t>
            </a:r>
            <a:r>
              <a:rPr lang="en-IN" dirty="0" err="1"/>
              <a:t>keras.models</a:t>
            </a:r>
            <a:r>
              <a:rPr lang="en-IN" dirty="0"/>
              <a:t> </a:t>
            </a:r>
          </a:p>
          <a:p>
            <a:r>
              <a:rPr lang="en-IN" dirty="0"/>
              <a:t>import </a:t>
            </a:r>
            <a:r>
              <a:rPr lang="en-IN" dirty="0" err="1"/>
              <a:t>model_from_json</a:t>
            </a:r>
            <a:r>
              <a:rPr lang="en-IN" dirty="0"/>
              <a:t> from </a:t>
            </a:r>
            <a:r>
              <a:rPr lang="en-IN" dirty="0" err="1"/>
              <a:t>keras.utils.np_utils</a:t>
            </a:r>
            <a:r>
              <a:rPr lang="en-IN" dirty="0"/>
              <a:t> </a:t>
            </a:r>
          </a:p>
          <a:p>
            <a:r>
              <a:rPr lang="en-IN" dirty="0"/>
              <a:t>import </a:t>
            </a:r>
            <a:r>
              <a:rPr lang="en-IN" dirty="0" err="1"/>
              <a:t>to_categorical</a:t>
            </a:r>
            <a:r>
              <a:rPr lang="en-IN" dirty="0"/>
              <a:t> </a:t>
            </a:r>
          </a:p>
          <a:p>
            <a:r>
              <a:rPr lang="en-IN" dirty="0"/>
              <a:t>import cv2 from </a:t>
            </a:r>
            <a:r>
              <a:rPr lang="en-IN" dirty="0" err="1"/>
              <a:t>sklearn.model_selection</a:t>
            </a:r>
            <a:r>
              <a:rPr lang="en-IN" dirty="0"/>
              <a:t> </a:t>
            </a:r>
          </a:p>
          <a:p>
            <a:r>
              <a:rPr lang="en-IN" dirty="0"/>
              <a:t>import </a:t>
            </a:r>
            <a:r>
              <a:rPr lang="en-IN" dirty="0" err="1"/>
              <a:t>train_test_split</a:t>
            </a:r>
            <a:r>
              <a:rPr lang="en-IN" dirty="0"/>
              <a:t> from </a:t>
            </a:r>
            <a:r>
              <a:rPr lang="en-IN" dirty="0" err="1"/>
              <a:t>keras.layers</a:t>
            </a:r>
            <a:r>
              <a:rPr lang="en-IN" dirty="0"/>
              <a:t> </a:t>
            </a:r>
          </a:p>
          <a:p>
            <a:r>
              <a:rPr lang="en-IN" dirty="0"/>
              <a:t>import Input from </a:t>
            </a:r>
            <a:r>
              <a:rPr lang="en-IN" dirty="0" err="1"/>
              <a:t>keras.models</a:t>
            </a:r>
            <a:r>
              <a:rPr lang="en-IN" dirty="0"/>
              <a:t> </a:t>
            </a:r>
          </a:p>
          <a:p>
            <a:r>
              <a:rPr lang="en-IN" dirty="0"/>
              <a:t>import Model from </a:t>
            </a:r>
            <a:r>
              <a:rPr lang="en-IN" dirty="0" err="1"/>
              <a:t>keras.layers</a:t>
            </a:r>
            <a:r>
              <a:rPr lang="en-IN" dirty="0"/>
              <a:t> </a:t>
            </a:r>
          </a:p>
          <a:p>
            <a:r>
              <a:rPr lang="en-IN" dirty="0"/>
              <a:t>import Conv2D, MaxPooling2D from </a:t>
            </a:r>
            <a:r>
              <a:rPr lang="en-IN" dirty="0" err="1"/>
              <a:t>keras.layers</a:t>
            </a:r>
            <a:r>
              <a:rPr lang="en-IN" dirty="0"/>
              <a:t> </a:t>
            </a:r>
          </a:p>
          <a:p>
            <a:r>
              <a:rPr lang="en-IN" dirty="0"/>
              <a:t>import Dense, Dropout, Activation, Flatten from </a:t>
            </a:r>
            <a:r>
              <a:rPr lang="en-IN" dirty="0" err="1"/>
              <a:t>keras.layers</a:t>
            </a:r>
            <a:r>
              <a:rPr lang="en-IN" dirty="0"/>
              <a:t> </a:t>
            </a:r>
          </a:p>
          <a:p>
            <a:r>
              <a:rPr lang="en-IN" dirty="0"/>
              <a:t>import Convolution2D from </a:t>
            </a:r>
            <a:r>
              <a:rPr lang="en-IN" dirty="0" err="1"/>
              <a:t>keras.models</a:t>
            </a:r>
            <a:r>
              <a:rPr lang="en-IN" dirty="0"/>
              <a:t> </a:t>
            </a:r>
          </a:p>
          <a:p>
            <a:r>
              <a:rPr lang="en-IN" dirty="0"/>
              <a:t>import Sequential import </a:t>
            </a:r>
            <a:r>
              <a:rPr lang="en-IN" dirty="0" err="1"/>
              <a:t>keras</a:t>
            </a:r>
            <a:r>
              <a:rPr lang="en-IN" dirty="0"/>
              <a:t> plants = ['Pepper__bell___</a:t>
            </a:r>
            <a:r>
              <a:rPr lang="en-IN" dirty="0" err="1"/>
              <a:t>Bacterial_spot</a:t>
            </a:r>
            <a:r>
              <a:rPr lang="en-IN" dirty="0"/>
              <a:t>', '</a:t>
            </a:r>
            <a:r>
              <a:rPr lang="en-IN" dirty="0" err="1"/>
              <a:t>Pepper__bell___healthy</a:t>
            </a:r>
            <a:r>
              <a:rPr lang="en-IN" dirty="0"/>
              <a:t>', 'Potato___</a:t>
            </a:r>
            <a:r>
              <a:rPr lang="en-IN" dirty="0" err="1"/>
              <a:t>Early_blight</a:t>
            </a:r>
            <a:r>
              <a:rPr lang="en-IN" dirty="0"/>
              <a:t>', '</a:t>
            </a:r>
            <a:r>
              <a:rPr lang="en-IN" dirty="0" err="1"/>
              <a:t>Potato___healthy</a:t>
            </a:r>
            <a:r>
              <a:rPr lang="en-IN" dirty="0"/>
              <a:t>', 'Potato___</a:t>
            </a:r>
            <a:r>
              <a:rPr lang="en-IN" dirty="0" err="1"/>
              <a:t>Late_blight</a:t>
            </a:r>
            <a:r>
              <a:rPr lang="en-IN" dirty="0"/>
              <a:t>', '</a:t>
            </a:r>
            <a:r>
              <a:rPr lang="en-IN" dirty="0" err="1"/>
              <a:t>Tomato_Bacterial_spot</a:t>
            </a:r>
            <a:r>
              <a:rPr lang="en-IN" dirty="0"/>
              <a:t>', '</a:t>
            </a:r>
            <a:r>
              <a:rPr lang="en-IN" dirty="0" err="1"/>
              <a:t>Tomato_Early_blight</a:t>
            </a:r>
            <a:r>
              <a:rPr lang="en-IN" dirty="0"/>
              <a:t>', '</a:t>
            </a:r>
            <a:r>
              <a:rPr lang="en-IN" dirty="0" err="1"/>
              <a:t>Tomato_healthy</a:t>
            </a:r>
            <a:r>
              <a:rPr lang="en-IN" dirty="0"/>
              <a:t>', '</a:t>
            </a:r>
            <a:r>
              <a:rPr lang="en-IN" dirty="0" err="1"/>
              <a:t>Tomato_Late_blight</a:t>
            </a:r>
            <a:r>
              <a:rPr lang="en-IN" dirty="0"/>
              <a:t>', '</a:t>
            </a:r>
            <a:r>
              <a:rPr lang="en-IN" dirty="0" err="1"/>
              <a:t>Tomato_Leaf_Mold</a:t>
            </a:r>
            <a:r>
              <a:rPr lang="en-IN" dirty="0"/>
              <a:t>', '</a:t>
            </a:r>
            <a:r>
              <a:rPr lang="en-IN" dirty="0" err="1"/>
              <a:t>Tomato_Septoria_leaf_spot</a:t>
            </a:r>
            <a:r>
              <a:rPr lang="en-IN" dirty="0"/>
              <a:t>’, '</a:t>
            </a:r>
            <a:r>
              <a:rPr lang="en-IN" dirty="0" err="1"/>
              <a:t>Tomato_Spider_mites_Two_spotted_spider_mite</a:t>
            </a:r>
            <a:r>
              <a:rPr lang="en-IN" dirty="0"/>
              <a:t>', 'Tomato__</a:t>
            </a:r>
            <a:r>
              <a:rPr lang="en-IN" dirty="0" err="1"/>
              <a:t>Target_Spot</a:t>
            </a:r>
            <a:r>
              <a:rPr lang="en-IN" dirty="0"/>
              <a:t>', 'Tomato__</a:t>
            </a:r>
            <a:r>
              <a:rPr lang="en-IN" dirty="0" err="1"/>
              <a:t>Tomato_mosaic_virus</a:t>
            </a:r>
            <a:r>
              <a:rPr lang="en-IN" dirty="0"/>
              <a:t>', 'Tomato__Tomato_</a:t>
            </a:r>
            <a:r>
              <a:rPr lang="en-IN" dirty="0" err="1"/>
              <a:t>YellowLeaf</a:t>
            </a:r>
            <a:r>
              <a:rPr lang="en-IN" dirty="0"/>
              <a:t>__</a:t>
            </a:r>
            <a:r>
              <a:rPr lang="en-IN" dirty="0" err="1"/>
              <a:t>Curl_Virus</a:t>
            </a:r>
            <a:r>
              <a:rPr lang="en-IN" dirty="0"/>
              <a:t>']</a:t>
            </a:r>
          </a:p>
        </p:txBody>
      </p:sp>
    </p:spTree>
    <p:extLst>
      <p:ext uri="{BB962C8B-B14F-4D97-AF65-F5344CB8AC3E}">
        <p14:creationId xmlns:p14="http://schemas.microsoft.com/office/powerpoint/2010/main" val="2489127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2A9AE9-DF6D-941B-51AD-AA4BD1C087AA}"/>
              </a:ext>
            </a:extLst>
          </p:cNvPr>
          <p:cNvSpPr txBox="1"/>
          <p:nvPr/>
        </p:nvSpPr>
        <p:spPr>
          <a:xfrm>
            <a:off x="1303954" y="335845"/>
            <a:ext cx="6097554" cy="6186309"/>
          </a:xfrm>
          <a:prstGeom prst="rect">
            <a:avLst/>
          </a:prstGeom>
          <a:noFill/>
        </p:spPr>
        <p:txBody>
          <a:bodyPr wrap="square">
            <a:spAutoFit/>
          </a:bodyPr>
          <a:lstStyle/>
          <a:p>
            <a:r>
              <a:rPr lang="en-IN" dirty="0"/>
              <a:t>X = [] </a:t>
            </a:r>
          </a:p>
          <a:p>
            <a:r>
              <a:rPr lang="en-IN" dirty="0"/>
              <a:t>Y = [] </a:t>
            </a:r>
          </a:p>
          <a:p>
            <a:r>
              <a:rPr lang="en-IN" dirty="0"/>
              <a:t>'‘’ </a:t>
            </a:r>
          </a:p>
          <a:p>
            <a:r>
              <a:rPr lang="en-IN" dirty="0"/>
              <a:t>for </a:t>
            </a:r>
            <a:r>
              <a:rPr lang="en-IN" dirty="0" err="1"/>
              <a:t>i</a:t>
            </a:r>
            <a:r>
              <a:rPr lang="en-IN" dirty="0"/>
              <a:t> in range(</a:t>
            </a:r>
            <a:r>
              <a:rPr lang="en-IN" dirty="0" err="1"/>
              <a:t>len</a:t>
            </a:r>
            <a:r>
              <a:rPr lang="en-IN" dirty="0"/>
              <a:t>(plants)): </a:t>
            </a:r>
          </a:p>
          <a:p>
            <a:r>
              <a:rPr lang="en-IN" dirty="0"/>
              <a:t>for root, </a:t>
            </a:r>
            <a:r>
              <a:rPr lang="en-IN" dirty="0" err="1"/>
              <a:t>dirs</a:t>
            </a:r>
            <a:r>
              <a:rPr lang="en-IN" dirty="0"/>
              <a:t>, directory in </a:t>
            </a:r>
            <a:r>
              <a:rPr lang="en-IN" dirty="0" err="1"/>
              <a:t>os.walk</a:t>
            </a:r>
            <a:r>
              <a:rPr lang="en-IN" dirty="0"/>
              <a:t>('</a:t>
            </a:r>
            <a:r>
              <a:rPr lang="en-IN" dirty="0" err="1"/>
              <a:t>PlantVillage</a:t>
            </a:r>
            <a:r>
              <a:rPr lang="en-IN" dirty="0"/>
              <a:t>/'+plants[</a:t>
            </a:r>
            <a:r>
              <a:rPr lang="en-IN" dirty="0" err="1"/>
              <a:t>i</a:t>
            </a:r>
            <a:r>
              <a:rPr lang="en-IN" dirty="0"/>
              <a:t>]):</a:t>
            </a:r>
          </a:p>
          <a:p>
            <a:r>
              <a:rPr lang="en-IN" dirty="0"/>
              <a:t>for j in range(</a:t>
            </a:r>
            <a:r>
              <a:rPr lang="en-IN" dirty="0" err="1"/>
              <a:t>len</a:t>
            </a:r>
            <a:r>
              <a:rPr lang="en-IN" dirty="0"/>
              <a:t>(directory)): </a:t>
            </a:r>
          </a:p>
          <a:p>
            <a:r>
              <a:rPr lang="en-IN" dirty="0" err="1"/>
              <a:t>img</a:t>
            </a:r>
            <a:r>
              <a:rPr lang="en-IN" dirty="0"/>
              <a:t> = cv2.imread('</a:t>
            </a:r>
            <a:r>
              <a:rPr lang="en-IN" dirty="0" err="1"/>
              <a:t>PlantVillage</a:t>
            </a:r>
            <a:r>
              <a:rPr lang="en-IN" dirty="0"/>
              <a:t>/'+plants[</a:t>
            </a:r>
            <a:r>
              <a:rPr lang="en-IN" dirty="0" err="1"/>
              <a:t>i</a:t>
            </a:r>
            <a:r>
              <a:rPr lang="en-IN" dirty="0"/>
              <a:t>]+"/"+directory[j]) </a:t>
            </a:r>
          </a:p>
          <a:p>
            <a:r>
              <a:rPr lang="en-IN" dirty="0" err="1"/>
              <a:t>img</a:t>
            </a:r>
            <a:r>
              <a:rPr lang="en-IN" dirty="0"/>
              <a:t> = cv2.resize(</a:t>
            </a:r>
            <a:r>
              <a:rPr lang="en-IN" dirty="0" err="1"/>
              <a:t>img</a:t>
            </a:r>
            <a:r>
              <a:rPr lang="en-IN" dirty="0"/>
              <a:t>, (64,64)) im2arr = </a:t>
            </a:r>
            <a:r>
              <a:rPr lang="en-IN" dirty="0" err="1"/>
              <a:t>np.array</a:t>
            </a:r>
            <a:r>
              <a:rPr lang="en-IN" dirty="0"/>
              <a:t>(</a:t>
            </a:r>
            <a:r>
              <a:rPr lang="en-IN" dirty="0" err="1"/>
              <a:t>img</a:t>
            </a:r>
            <a:r>
              <a:rPr lang="en-IN" dirty="0"/>
              <a:t>) </a:t>
            </a:r>
          </a:p>
          <a:p>
            <a:r>
              <a:rPr lang="en-IN" dirty="0"/>
              <a:t>im2arr = im2arr.reshape(64,64,3) </a:t>
            </a:r>
          </a:p>
          <a:p>
            <a:r>
              <a:rPr lang="en-IN" dirty="0" err="1"/>
              <a:t>X.append</a:t>
            </a:r>
            <a:r>
              <a:rPr lang="en-IN" dirty="0"/>
              <a:t>(im2arr) </a:t>
            </a:r>
          </a:p>
          <a:p>
            <a:r>
              <a:rPr lang="en-IN" dirty="0" err="1"/>
              <a:t>Y.append</a:t>
            </a:r>
            <a:r>
              <a:rPr lang="en-IN" dirty="0"/>
              <a:t>(</a:t>
            </a:r>
            <a:r>
              <a:rPr lang="en-IN" dirty="0" err="1"/>
              <a:t>i</a:t>
            </a:r>
            <a:r>
              <a:rPr lang="en-IN" dirty="0"/>
              <a:t>) </a:t>
            </a:r>
          </a:p>
          <a:p>
            <a:r>
              <a:rPr lang="en-IN" dirty="0"/>
              <a:t>print('</a:t>
            </a:r>
            <a:r>
              <a:rPr lang="en-IN" dirty="0" err="1"/>
              <a:t>PlantVillage</a:t>
            </a:r>
            <a:r>
              <a:rPr lang="en-IN" dirty="0"/>
              <a:t>/'+plants[</a:t>
            </a:r>
            <a:r>
              <a:rPr lang="en-IN" dirty="0" err="1"/>
              <a:t>i</a:t>
            </a:r>
            <a:r>
              <a:rPr lang="en-IN" dirty="0"/>
              <a:t>]+"/"+directory[j]) </a:t>
            </a:r>
            <a:r>
              <a:rPr lang="en-IN" dirty="0" err="1"/>
              <a:t>np.save</a:t>
            </a:r>
            <a:r>
              <a:rPr lang="en-IN" dirty="0"/>
              <a:t>("model/</a:t>
            </a:r>
            <a:r>
              <a:rPr lang="en-IN" dirty="0" err="1"/>
              <a:t>myimg_data.txt",X</a:t>
            </a:r>
            <a:r>
              <a:rPr lang="en-IN" dirty="0"/>
              <a:t>) </a:t>
            </a:r>
            <a:r>
              <a:rPr lang="en-IN" dirty="0" err="1"/>
              <a:t>np.save</a:t>
            </a:r>
            <a:r>
              <a:rPr lang="en-IN" dirty="0"/>
              <a:t>("model/</a:t>
            </a:r>
            <a:r>
              <a:rPr lang="en-IN" dirty="0" err="1"/>
              <a:t>myimg_label.txt",Y</a:t>
            </a:r>
            <a:r>
              <a:rPr lang="en-IN" dirty="0"/>
              <a:t>) </a:t>
            </a:r>
          </a:p>
          <a:p>
            <a:r>
              <a:rPr lang="en-IN" dirty="0"/>
              <a:t>X = </a:t>
            </a:r>
            <a:r>
              <a:rPr lang="en-IN" dirty="0" err="1"/>
              <a:t>np.load</a:t>
            </a:r>
            <a:r>
              <a:rPr lang="en-IN" dirty="0"/>
              <a:t>("model/</a:t>
            </a:r>
            <a:r>
              <a:rPr lang="en-IN" dirty="0" err="1"/>
              <a:t>myimg_data.txt.npy</a:t>
            </a:r>
            <a:r>
              <a:rPr lang="en-IN" dirty="0"/>
              <a:t>") </a:t>
            </a:r>
          </a:p>
          <a:p>
            <a:r>
              <a:rPr lang="en-IN" dirty="0"/>
              <a:t>Y = </a:t>
            </a:r>
            <a:r>
              <a:rPr lang="en-IN" dirty="0" err="1"/>
              <a:t>np.load</a:t>
            </a:r>
            <a:r>
              <a:rPr lang="en-IN" dirty="0"/>
              <a:t>("model/</a:t>
            </a:r>
            <a:r>
              <a:rPr lang="en-IN" dirty="0" err="1"/>
              <a:t>myimg_label.txt.npy</a:t>
            </a:r>
            <a:r>
              <a:rPr lang="en-IN" dirty="0"/>
              <a:t>")</a:t>
            </a:r>
          </a:p>
          <a:p>
            <a:r>
              <a:rPr lang="en-IN" dirty="0"/>
              <a:t> X = </a:t>
            </a:r>
            <a:r>
              <a:rPr lang="en-IN" dirty="0" err="1"/>
              <a:t>np.asarray</a:t>
            </a:r>
            <a:r>
              <a:rPr lang="en-IN" dirty="0"/>
              <a:t>(X) </a:t>
            </a:r>
          </a:p>
          <a:p>
            <a:r>
              <a:rPr lang="en-IN" dirty="0"/>
              <a:t>Y = </a:t>
            </a:r>
            <a:r>
              <a:rPr lang="en-IN" dirty="0" err="1"/>
              <a:t>np.asarray</a:t>
            </a:r>
            <a:r>
              <a:rPr lang="en-IN" dirty="0"/>
              <a:t>(Y) </a:t>
            </a:r>
          </a:p>
          <a:p>
            <a:r>
              <a:rPr lang="en-IN" dirty="0"/>
              <a:t>print(</a:t>
            </a:r>
            <a:r>
              <a:rPr lang="en-IN" dirty="0" err="1"/>
              <a:t>X.shape</a:t>
            </a:r>
            <a:r>
              <a:rPr lang="en-IN" dirty="0"/>
              <a:t>) </a:t>
            </a:r>
          </a:p>
          <a:p>
            <a:r>
              <a:rPr lang="en-IN" dirty="0"/>
              <a:t>Y = </a:t>
            </a:r>
            <a:r>
              <a:rPr lang="en-IN" dirty="0" err="1"/>
              <a:t>to_categorical</a:t>
            </a:r>
            <a:r>
              <a:rPr lang="en-IN" dirty="0"/>
              <a:t>(Y) </a:t>
            </a:r>
          </a:p>
          <a:p>
            <a:r>
              <a:rPr lang="en-IN" dirty="0"/>
              <a:t>print(</a:t>
            </a:r>
            <a:r>
              <a:rPr lang="en-IN" dirty="0" err="1"/>
              <a:t>Y.shape</a:t>
            </a:r>
            <a:r>
              <a:rPr lang="en-IN" dirty="0"/>
              <a:t>) </a:t>
            </a:r>
          </a:p>
          <a:p>
            <a:r>
              <a:rPr lang="en-IN" dirty="0" err="1"/>
              <a:t>img</a:t>
            </a:r>
            <a:r>
              <a:rPr lang="en-IN" dirty="0"/>
              <a:t> = X[20].reshape(64,64,3)</a:t>
            </a:r>
          </a:p>
        </p:txBody>
      </p:sp>
    </p:spTree>
    <p:extLst>
      <p:ext uri="{BB962C8B-B14F-4D97-AF65-F5344CB8AC3E}">
        <p14:creationId xmlns:p14="http://schemas.microsoft.com/office/powerpoint/2010/main" val="3841826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5F592-C2B5-2797-8168-3CBB6609BA93}"/>
              </a:ext>
            </a:extLst>
          </p:cNvPr>
          <p:cNvSpPr txBox="1"/>
          <p:nvPr/>
        </p:nvSpPr>
        <p:spPr>
          <a:xfrm>
            <a:off x="1275962" y="335845"/>
            <a:ext cx="6097554" cy="6186309"/>
          </a:xfrm>
          <a:prstGeom prst="rect">
            <a:avLst/>
          </a:prstGeom>
          <a:noFill/>
        </p:spPr>
        <p:txBody>
          <a:bodyPr wrap="square">
            <a:spAutoFit/>
          </a:bodyPr>
          <a:lstStyle/>
          <a:p>
            <a:r>
              <a:rPr lang="en-IN" dirty="0"/>
              <a:t>cv2.waitKey(0) </a:t>
            </a:r>
          </a:p>
          <a:p>
            <a:r>
              <a:rPr lang="en-IN" dirty="0"/>
              <a:t>print("shape == "+str(</a:t>
            </a:r>
            <a:r>
              <a:rPr lang="en-IN" dirty="0" err="1"/>
              <a:t>X.shape</a:t>
            </a:r>
            <a:r>
              <a:rPr lang="en-IN" dirty="0"/>
              <a:t>)) </a:t>
            </a:r>
          </a:p>
          <a:p>
            <a:r>
              <a:rPr lang="en-IN" dirty="0"/>
              <a:t>print("shape == "+str(</a:t>
            </a:r>
            <a:r>
              <a:rPr lang="en-IN" dirty="0" err="1"/>
              <a:t>Y.shape</a:t>
            </a:r>
            <a:r>
              <a:rPr lang="en-IN" dirty="0"/>
              <a:t>)) </a:t>
            </a:r>
          </a:p>
          <a:p>
            <a:r>
              <a:rPr lang="en-IN" dirty="0"/>
              <a:t>print(Y) </a:t>
            </a:r>
          </a:p>
          <a:p>
            <a:r>
              <a:rPr lang="en-IN" dirty="0"/>
              <a:t>X = </a:t>
            </a:r>
            <a:r>
              <a:rPr lang="en-IN" dirty="0" err="1"/>
              <a:t>X.astype</a:t>
            </a:r>
            <a:r>
              <a:rPr lang="en-IN" dirty="0"/>
              <a:t>('float32’) </a:t>
            </a:r>
          </a:p>
          <a:p>
            <a:r>
              <a:rPr lang="en-IN" dirty="0"/>
              <a:t>X = X/255 </a:t>
            </a:r>
          </a:p>
          <a:p>
            <a:r>
              <a:rPr lang="en-IN" dirty="0"/>
              <a:t>indices = </a:t>
            </a:r>
            <a:r>
              <a:rPr lang="en-IN" dirty="0" err="1"/>
              <a:t>np.arange</a:t>
            </a:r>
            <a:r>
              <a:rPr lang="en-IN" dirty="0"/>
              <a:t>(</a:t>
            </a:r>
            <a:r>
              <a:rPr lang="en-IN" dirty="0" err="1"/>
              <a:t>X.shape</a:t>
            </a:r>
            <a:r>
              <a:rPr lang="en-IN" dirty="0"/>
              <a:t>[0]) </a:t>
            </a:r>
          </a:p>
          <a:p>
            <a:r>
              <a:rPr lang="en-IN" dirty="0" err="1"/>
              <a:t>np.random.shuffle</a:t>
            </a:r>
            <a:r>
              <a:rPr lang="en-IN" dirty="0"/>
              <a:t>(indices) </a:t>
            </a:r>
          </a:p>
          <a:p>
            <a:r>
              <a:rPr lang="en-IN" dirty="0"/>
              <a:t>X = X[indices] </a:t>
            </a:r>
          </a:p>
          <a:p>
            <a:r>
              <a:rPr lang="en-IN" dirty="0"/>
              <a:t>Y = Y[indices] </a:t>
            </a:r>
          </a:p>
          <a:p>
            <a:r>
              <a:rPr lang="en-IN" dirty="0"/>
              <a:t>classifier = Sequential() #alexnet transfer learning code here </a:t>
            </a:r>
            <a:r>
              <a:rPr lang="en-IN" dirty="0" err="1"/>
              <a:t>classifier.add</a:t>
            </a:r>
            <a:r>
              <a:rPr lang="en-IN" dirty="0"/>
              <a:t>(Convolution2D(32, 3, 3, </a:t>
            </a:r>
            <a:r>
              <a:rPr lang="en-IN" dirty="0" err="1"/>
              <a:t>input_shape</a:t>
            </a:r>
            <a:r>
              <a:rPr lang="en-IN" dirty="0"/>
              <a:t> = (64, 64, 3), activation = '</a:t>
            </a:r>
            <a:r>
              <a:rPr lang="en-IN" dirty="0" err="1"/>
              <a:t>relu</a:t>
            </a:r>
            <a:r>
              <a:rPr lang="en-IN" dirty="0"/>
              <a:t>’)) </a:t>
            </a:r>
          </a:p>
          <a:p>
            <a:r>
              <a:rPr lang="en-IN" dirty="0" err="1"/>
              <a:t>classifier.add</a:t>
            </a:r>
            <a:r>
              <a:rPr lang="en-IN" dirty="0"/>
              <a:t>(MaxPooling2D(</a:t>
            </a:r>
            <a:r>
              <a:rPr lang="en-IN" dirty="0" err="1"/>
              <a:t>pool_size</a:t>
            </a:r>
            <a:r>
              <a:rPr lang="en-IN" dirty="0"/>
              <a:t> = (2, 2))) </a:t>
            </a:r>
            <a:r>
              <a:rPr lang="en-IN" dirty="0" err="1"/>
              <a:t>classifier.add</a:t>
            </a:r>
            <a:r>
              <a:rPr lang="en-IN" dirty="0"/>
              <a:t>(Convolution2D(32, 3, 3, activation = '</a:t>
            </a:r>
            <a:r>
              <a:rPr lang="en-IN" dirty="0" err="1"/>
              <a:t>relu</a:t>
            </a:r>
            <a:r>
              <a:rPr lang="en-IN" dirty="0"/>
              <a:t>')) </a:t>
            </a:r>
            <a:r>
              <a:rPr lang="en-IN" dirty="0" err="1"/>
              <a:t>classifier.add</a:t>
            </a:r>
            <a:r>
              <a:rPr lang="en-IN" dirty="0"/>
              <a:t>(MaxPooling2D(</a:t>
            </a:r>
            <a:r>
              <a:rPr lang="en-IN" dirty="0" err="1"/>
              <a:t>pool_size</a:t>
            </a:r>
            <a:r>
              <a:rPr lang="en-IN" dirty="0"/>
              <a:t> = (2, 2))) </a:t>
            </a:r>
            <a:r>
              <a:rPr lang="en-IN" dirty="0" err="1"/>
              <a:t>classifier.add</a:t>
            </a:r>
            <a:r>
              <a:rPr lang="en-IN" dirty="0"/>
              <a:t>(Flatten()) </a:t>
            </a:r>
          </a:p>
          <a:p>
            <a:r>
              <a:rPr lang="en-IN" dirty="0" err="1"/>
              <a:t>classifier.add</a:t>
            </a:r>
            <a:r>
              <a:rPr lang="en-IN" dirty="0"/>
              <a:t>(Dense(</a:t>
            </a:r>
            <a:r>
              <a:rPr lang="en-IN" dirty="0" err="1"/>
              <a:t>output_dim</a:t>
            </a:r>
            <a:r>
              <a:rPr lang="en-IN" dirty="0"/>
              <a:t> = 128, activation = '</a:t>
            </a:r>
            <a:r>
              <a:rPr lang="en-IN" dirty="0" err="1"/>
              <a:t>relu</a:t>
            </a:r>
            <a:r>
              <a:rPr lang="en-IN" dirty="0"/>
              <a:t>')) </a:t>
            </a:r>
            <a:r>
              <a:rPr lang="en-IN" dirty="0" err="1"/>
              <a:t>classifier.add</a:t>
            </a:r>
            <a:r>
              <a:rPr lang="en-IN" dirty="0"/>
              <a:t>(Dense(</a:t>
            </a:r>
            <a:r>
              <a:rPr lang="en-IN" dirty="0" err="1"/>
              <a:t>output_dim</a:t>
            </a:r>
            <a:r>
              <a:rPr lang="en-IN" dirty="0"/>
              <a:t> = 15, activation = '</a:t>
            </a:r>
            <a:r>
              <a:rPr lang="en-IN" dirty="0" err="1"/>
              <a:t>softmax</a:t>
            </a:r>
            <a:r>
              <a:rPr lang="en-IN" dirty="0"/>
              <a:t>')) </a:t>
            </a:r>
            <a:r>
              <a:rPr lang="en-IN" dirty="0" err="1"/>
              <a:t>classifier.compile</a:t>
            </a:r>
            <a:r>
              <a:rPr lang="en-IN" dirty="0"/>
              <a:t>(optimizer = '</a:t>
            </a:r>
            <a:r>
              <a:rPr lang="en-IN" dirty="0" err="1"/>
              <a:t>adam</a:t>
            </a:r>
            <a:r>
              <a:rPr lang="en-IN" dirty="0"/>
              <a:t>', loss = '</a:t>
            </a:r>
            <a:r>
              <a:rPr lang="en-IN" dirty="0" err="1"/>
              <a:t>categorical_crossentropy</a:t>
            </a:r>
            <a:r>
              <a:rPr lang="en-IN" dirty="0"/>
              <a:t>', metrics = ['accuracy']) print(</a:t>
            </a:r>
            <a:r>
              <a:rPr lang="en-IN" dirty="0" err="1"/>
              <a:t>classifier.summary</a:t>
            </a:r>
            <a:r>
              <a:rPr lang="en-IN" dirty="0"/>
              <a:t>())</a:t>
            </a:r>
          </a:p>
        </p:txBody>
      </p:sp>
    </p:spTree>
    <p:extLst>
      <p:ext uri="{BB962C8B-B14F-4D97-AF65-F5344CB8AC3E}">
        <p14:creationId xmlns:p14="http://schemas.microsoft.com/office/powerpoint/2010/main" val="3372696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812375-E243-7258-58C1-1B176F78301E}"/>
              </a:ext>
            </a:extLst>
          </p:cNvPr>
          <p:cNvSpPr txBox="1"/>
          <p:nvPr/>
        </p:nvSpPr>
        <p:spPr>
          <a:xfrm>
            <a:off x="1285293" y="117693"/>
            <a:ext cx="6097554" cy="6740307"/>
          </a:xfrm>
          <a:prstGeom prst="rect">
            <a:avLst/>
          </a:prstGeom>
          <a:noFill/>
        </p:spPr>
        <p:txBody>
          <a:bodyPr wrap="square">
            <a:spAutoFit/>
          </a:bodyPr>
          <a:lstStyle/>
          <a:p>
            <a:r>
              <a:rPr lang="en-IN" dirty="0" err="1"/>
              <a:t>classifier.fit</a:t>
            </a:r>
            <a:r>
              <a:rPr lang="en-IN" dirty="0"/>
              <a:t>(X, Y, </a:t>
            </a:r>
            <a:r>
              <a:rPr lang="en-IN" dirty="0" err="1"/>
              <a:t>batch_size</a:t>
            </a:r>
            <a:r>
              <a:rPr lang="en-IN" dirty="0"/>
              <a:t>=16, epochs=10, </a:t>
            </a:r>
            <a:r>
              <a:rPr lang="en-IN" dirty="0" err="1"/>
              <a:t>validation_split</a:t>
            </a:r>
            <a:r>
              <a:rPr lang="en-IN" dirty="0"/>
              <a:t>=0.2, shuffle=True, verbose=2) </a:t>
            </a:r>
            <a:r>
              <a:rPr lang="en-IN" dirty="0" err="1"/>
              <a:t>classifier.save_weights</a:t>
            </a:r>
            <a:r>
              <a:rPr lang="en-IN" dirty="0"/>
              <a:t>('model/model_weights.h5') </a:t>
            </a:r>
            <a:r>
              <a:rPr lang="en-IN" dirty="0" err="1"/>
              <a:t>model_json</a:t>
            </a:r>
            <a:r>
              <a:rPr lang="en-IN" dirty="0"/>
              <a:t> = </a:t>
            </a:r>
            <a:r>
              <a:rPr lang="en-IN" dirty="0" err="1"/>
              <a:t>classifier.to_json</a:t>
            </a:r>
            <a:r>
              <a:rPr lang="en-IN" dirty="0"/>
              <a:t>() with open("model/</a:t>
            </a:r>
            <a:r>
              <a:rPr lang="en-IN" dirty="0" err="1"/>
              <a:t>model.json</a:t>
            </a:r>
            <a:r>
              <a:rPr lang="en-IN" dirty="0"/>
              <a:t>", "w") as </a:t>
            </a:r>
            <a:r>
              <a:rPr lang="en-IN" dirty="0" err="1"/>
              <a:t>json_file</a:t>
            </a:r>
            <a:r>
              <a:rPr lang="en-IN" dirty="0"/>
              <a:t>: </a:t>
            </a:r>
            <a:r>
              <a:rPr lang="en-IN" dirty="0" err="1"/>
              <a:t>json_file.write</a:t>
            </a:r>
            <a:r>
              <a:rPr lang="en-IN" dirty="0"/>
              <a:t>(</a:t>
            </a:r>
            <a:r>
              <a:rPr lang="en-IN" dirty="0" err="1"/>
              <a:t>model_json</a:t>
            </a:r>
            <a:r>
              <a:rPr lang="en-IN" dirty="0"/>
              <a:t>) ''' with open('model/</a:t>
            </a:r>
            <a:r>
              <a:rPr lang="en-IN" dirty="0" err="1"/>
              <a:t>model.json</a:t>
            </a:r>
            <a:r>
              <a:rPr lang="en-IN" dirty="0"/>
              <a:t>', "r") as </a:t>
            </a:r>
            <a:r>
              <a:rPr lang="en-IN" dirty="0" err="1"/>
              <a:t>json_file</a:t>
            </a:r>
            <a:r>
              <a:rPr lang="en-IN" dirty="0"/>
              <a:t>: </a:t>
            </a:r>
          </a:p>
          <a:p>
            <a:r>
              <a:rPr lang="en-IN" dirty="0" err="1"/>
              <a:t>loaded_model_json</a:t>
            </a:r>
            <a:r>
              <a:rPr lang="en-IN" dirty="0"/>
              <a:t> = </a:t>
            </a:r>
            <a:r>
              <a:rPr lang="en-IN" dirty="0" err="1"/>
              <a:t>json_file.read</a:t>
            </a:r>
            <a:r>
              <a:rPr lang="en-IN" dirty="0"/>
              <a:t>() </a:t>
            </a:r>
          </a:p>
          <a:p>
            <a:r>
              <a:rPr lang="en-IN" dirty="0" err="1"/>
              <a:t>loaded_model</a:t>
            </a:r>
            <a:r>
              <a:rPr lang="en-IN" dirty="0"/>
              <a:t> = </a:t>
            </a:r>
            <a:r>
              <a:rPr lang="en-IN" dirty="0" err="1"/>
              <a:t>model_from_json</a:t>
            </a:r>
            <a:r>
              <a:rPr lang="en-IN" dirty="0"/>
              <a:t>(</a:t>
            </a:r>
            <a:r>
              <a:rPr lang="en-IN" dirty="0" err="1"/>
              <a:t>loaded_model_json</a:t>
            </a:r>
            <a:r>
              <a:rPr lang="en-IN" dirty="0"/>
              <a:t>) </a:t>
            </a:r>
            <a:r>
              <a:rPr lang="en-IN" dirty="0" err="1"/>
              <a:t>loaded_model.load_weights</a:t>
            </a:r>
            <a:r>
              <a:rPr lang="en-IN" dirty="0"/>
              <a:t>("model/model_weights.h5") loaded_model._</a:t>
            </a:r>
            <a:r>
              <a:rPr lang="en-IN" dirty="0" err="1"/>
              <a:t>make_predict_function</a:t>
            </a:r>
            <a:r>
              <a:rPr lang="en-IN" dirty="0"/>
              <a:t>() print(</a:t>
            </a:r>
            <a:r>
              <a:rPr lang="en-IN" dirty="0" err="1"/>
              <a:t>loaded_model.summary</a:t>
            </a:r>
            <a:r>
              <a:rPr lang="en-IN" dirty="0"/>
              <a:t>()) </a:t>
            </a:r>
          </a:p>
          <a:p>
            <a:r>
              <a:rPr lang="en-IN" dirty="0" err="1"/>
              <a:t>img</a:t>
            </a:r>
            <a:r>
              <a:rPr lang="en-IN" dirty="0"/>
              <a:t> = cv2.imread('download.jpg’) </a:t>
            </a:r>
          </a:p>
          <a:p>
            <a:r>
              <a:rPr lang="en-IN" dirty="0" err="1"/>
              <a:t>img</a:t>
            </a:r>
            <a:r>
              <a:rPr lang="en-IN" dirty="0"/>
              <a:t> = cv2.resize(</a:t>
            </a:r>
            <a:r>
              <a:rPr lang="en-IN" dirty="0" err="1"/>
              <a:t>img</a:t>
            </a:r>
            <a:r>
              <a:rPr lang="en-IN" dirty="0"/>
              <a:t>, (64,64)) </a:t>
            </a:r>
          </a:p>
          <a:p>
            <a:r>
              <a:rPr lang="en-IN" dirty="0"/>
              <a:t>im2arr = </a:t>
            </a:r>
            <a:r>
              <a:rPr lang="en-IN" dirty="0" err="1"/>
              <a:t>np.array</a:t>
            </a:r>
            <a:r>
              <a:rPr lang="en-IN" dirty="0"/>
              <a:t>(</a:t>
            </a:r>
            <a:r>
              <a:rPr lang="en-IN" dirty="0" err="1"/>
              <a:t>img</a:t>
            </a:r>
            <a:r>
              <a:rPr lang="en-IN" dirty="0"/>
              <a:t>) </a:t>
            </a:r>
          </a:p>
          <a:p>
            <a:r>
              <a:rPr lang="en-IN" dirty="0"/>
              <a:t>im2arr = im2arr.reshape(1,64,64,3) </a:t>
            </a:r>
          </a:p>
          <a:p>
            <a:r>
              <a:rPr lang="en-IN" dirty="0"/>
              <a:t>X = </a:t>
            </a:r>
            <a:r>
              <a:rPr lang="en-IN" dirty="0" err="1"/>
              <a:t>np.asarray</a:t>
            </a:r>
            <a:r>
              <a:rPr lang="en-IN" dirty="0"/>
              <a:t>(im2arr) </a:t>
            </a:r>
          </a:p>
          <a:p>
            <a:r>
              <a:rPr lang="en-IN" dirty="0"/>
              <a:t>X = </a:t>
            </a:r>
            <a:r>
              <a:rPr lang="en-IN" dirty="0" err="1"/>
              <a:t>X.astype</a:t>
            </a:r>
            <a:r>
              <a:rPr lang="en-IN" dirty="0"/>
              <a:t>('float32’) </a:t>
            </a:r>
          </a:p>
          <a:p>
            <a:r>
              <a:rPr lang="en-IN" dirty="0"/>
              <a:t>X = X/255 preds = </a:t>
            </a:r>
            <a:r>
              <a:rPr lang="en-IN" dirty="0" err="1"/>
              <a:t>loaded_model.predict</a:t>
            </a:r>
            <a:r>
              <a:rPr lang="en-IN" dirty="0"/>
              <a:t>(X) </a:t>
            </a:r>
          </a:p>
          <a:p>
            <a:r>
              <a:rPr lang="en-IN" dirty="0"/>
              <a:t>print(str(preds)+" "+str(</a:t>
            </a:r>
            <a:r>
              <a:rPr lang="en-IN" dirty="0" err="1"/>
              <a:t>np.argmax</a:t>
            </a:r>
            <a:r>
              <a:rPr lang="en-IN" dirty="0"/>
              <a:t>(preds))) </a:t>
            </a:r>
          </a:p>
          <a:p>
            <a:r>
              <a:rPr lang="en-IN" dirty="0"/>
              <a:t>predict = </a:t>
            </a:r>
            <a:r>
              <a:rPr lang="en-IN" dirty="0" err="1"/>
              <a:t>np.argmax</a:t>
            </a:r>
            <a:r>
              <a:rPr lang="en-IN" dirty="0"/>
              <a:t>(preds) </a:t>
            </a:r>
          </a:p>
          <a:p>
            <a:r>
              <a:rPr lang="en-IN" dirty="0"/>
              <a:t>print(plants[predict]) </a:t>
            </a:r>
          </a:p>
          <a:p>
            <a:r>
              <a:rPr lang="en-IN" dirty="0" err="1"/>
              <a:t>img</a:t>
            </a:r>
            <a:r>
              <a:rPr lang="en-IN" dirty="0"/>
              <a:t> = im2arr.reshape(64,64,3) cv2.imshow(plants[predict],cv2.resize(</a:t>
            </a:r>
            <a:r>
              <a:rPr lang="en-IN" dirty="0" err="1"/>
              <a:t>img</a:t>
            </a:r>
            <a:r>
              <a:rPr lang="en-IN" dirty="0"/>
              <a:t>,(250,250))) cv2.waitKey(0)</a:t>
            </a:r>
          </a:p>
        </p:txBody>
      </p:sp>
    </p:spTree>
    <p:extLst>
      <p:ext uri="{BB962C8B-B14F-4D97-AF65-F5344CB8AC3E}">
        <p14:creationId xmlns:p14="http://schemas.microsoft.com/office/powerpoint/2010/main" val="1932049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7E6E-9571-8611-6376-FB3CEEDF364E}"/>
              </a:ext>
            </a:extLst>
          </p:cNvPr>
          <p:cNvSpPr>
            <a:spLocks noGrp="1"/>
          </p:cNvSpPr>
          <p:nvPr>
            <p:ph type="title"/>
          </p:nvPr>
        </p:nvSpPr>
        <p:spPr>
          <a:xfrm>
            <a:off x="765857" y="255951"/>
            <a:ext cx="2515225" cy="622205"/>
          </a:xfrm>
        </p:spPr>
        <p:txBody>
          <a:bodyPr>
            <a:normAutofit/>
          </a:bodyPr>
          <a:lstStyle/>
          <a:p>
            <a:r>
              <a:rPr lang="en-IN" sz="2800" b="1" dirty="0">
                <a:latin typeface="Times New Roman" panose="02020603050405020304" pitchFamily="18" charset="0"/>
                <a:cs typeface="Times New Roman" panose="02020603050405020304" pitchFamily="18" charset="0"/>
              </a:rPr>
              <a:t>RESULT</a:t>
            </a:r>
          </a:p>
        </p:txBody>
      </p:sp>
      <p:sp>
        <p:nvSpPr>
          <p:cNvPr id="5" name="TextBox 4">
            <a:extLst>
              <a:ext uri="{FF2B5EF4-FFF2-40B4-BE49-F238E27FC236}">
                <a16:creationId xmlns:a16="http://schemas.microsoft.com/office/drawing/2014/main" id="{CFB094B9-9468-722C-B083-ACC67DDC14E6}"/>
              </a:ext>
            </a:extLst>
          </p:cNvPr>
          <p:cNvSpPr txBox="1"/>
          <p:nvPr/>
        </p:nvSpPr>
        <p:spPr>
          <a:xfrm>
            <a:off x="765857" y="878156"/>
            <a:ext cx="212598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Index.html</a:t>
            </a:r>
          </a:p>
        </p:txBody>
      </p:sp>
      <p:pic>
        <p:nvPicPr>
          <p:cNvPr id="7" name="Picture 6">
            <a:extLst>
              <a:ext uri="{FF2B5EF4-FFF2-40B4-BE49-F238E27FC236}">
                <a16:creationId xmlns:a16="http://schemas.microsoft.com/office/drawing/2014/main" id="{CA1A4CD4-96A4-8702-B748-12186708112C}"/>
              </a:ext>
            </a:extLst>
          </p:cNvPr>
          <p:cNvPicPr>
            <a:picLocks noChangeAspect="1"/>
          </p:cNvPicPr>
          <p:nvPr/>
        </p:nvPicPr>
        <p:blipFill>
          <a:blip r:embed="rId2"/>
          <a:stretch>
            <a:fillRect/>
          </a:stretch>
        </p:blipFill>
        <p:spPr>
          <a:xfrm>
            <a:off x="839755" y="1403030"/>
            <a:ext cx="10655559" cy="5169160"/>
          </a:xfrm>
          <a:prstGeom prst="rect">
            <a:avLst/>
          </a:prstGeom>
        </p:spPr>
      </p:pic>
    </p:spTree>
    <p:extLst>
      <p:ext uri="{BB962C8B-B14F-4D97-AF65-F5344CB8AC3E}">
        <p14:creationId xmlns:p14="http://schemas.microsoft.com/office/powerpoint/2010/main" val="2964879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82D51C-8FEC-F58D-4CC7-AB8B3263C79A}"/>
              </a:ext>
            </a:extLst>
          </p:cNvPr>
          <p:cNvSpPr txBox="1"/>
          <p:nvPr/>
        </p:nvSpPr>
        <p:spPr>
          <a:xfrm>
            <a:off x="992204" y="915130"/>
            <a:ext cx="10207592" cy="4718921"/>
          </a:xfrm>
          <a:prstGeom prst="rect">
            <a:avLst/>
          </a:prstGeom>
          <a:noFill/>
        </p:spPr>
        <p:txBody>
          <a:bodyPr wrap="square">
            <a:spAutoFit/>
          </a:bodyPr>
          <a:lstStyle/>
          <a:p>
            <a:pPr>
              <a:lnSpc>
                <a:spcPct val="115000"/>
              </a:lnSpc>
              <a:spcAft>
                <a:spcPts val="1000"/>
              </a:spcAft>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ABSTRACT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Ø"/>
            </a:pPr>
            <a:r>
              <a:rPr lang="en-IN" sz="1800" kern="100" dirty="0">
                <a:effectLst/>
                <a:latin typeface="Times New Roman" panose="02020603050405020304" pitchFamily="18" charset="0"/>
                <a:ea typeface="Calibri" panose="020F0502020204030204" pitchFamily="34" charset="0"/>
                <a:cs typeface="Cordia New" panose="020B0304020202020204" pitchFamily="34" charset="-34"/>
              </a:rPr>
              <a:t>Plant leaf disease prediction is a crucial aspect of agricultural management. Agriculture is the most important sector of our Economy. Proper management leads to a profit in agricultural products. Farmers do not expertise in leaf disease so they produce less production.</a:t>
            </a:r>
          </a:p>
          <a:p>
            <a:pPr marL="285750" indent="-285750" algn="just">
              <a:lnSpc>
                <a:spcPct val="150000"/>
              </a:lnSpc>
              <a:spcAft>
                <a:spcPts val="800"/>
              </a:spcAft>
              <a:buFont typeface="Wingdings" panose="05000000000000000000" pitchFamily="2" charset="2"/>
              <a:buChar char="Ø"/>
            </a:pPr>
            <a:r>
              <a:rPr lang="en-IN" sz="1800" kern="100" dirty="0">
                <a:effectLst/>
                <a:latin typeface="Times New Roman" panose="02020603050405020304" pitchFamily="18" charset="0"/>
                <a:ea typeface="Calibri" panose="020F0502020204030204" pitchFamily="34" charset="0"/>
                <a:cs typeface="Cordia New" panose="020B0304020202020204" pitchFamily="34" charset="-34"/>
              </a:rPr>
              <a:t>Main aim of </a:t>
            </a:r>
            <a:r>
              <a:rPr lang="en-IN" kern="100" dirty="0">
                <a:latin typeface="Times New Roman" panose="02020603050405020304" pitchFamily="18" charset="0"/>
                <a:ea typeface="Calibri" panose="020F0502020204030204" pitchFamily="34" charset="0"/>
                <a:cs typeface="Cordia New" panose="020B0304020202020204" pitchFamily="34" charset="-34"/>
              </a:rPr>
              <a:t>our</a:t>
            </a:r>
            <a:r>
              <a:rPr lang="en-IN" sz="1800" kern="100" dirty="0">
                <a:effectLst/>
                <a:latin typeface="Times New Roman" panose="02020603050405020304" pitchFamily="18" charset="0"/>
                <a:ea typeface="Calibri" panose="020F0502020204030204" pitchFamily="34" charset="0"/>
                <a:cs typeface="Cordia New" panose="020B0304020202020204" pitchFamily="34" charset="-34"/>
              </a:rPr>
              <a:t> project is to detect the apple, grape, corn, potato and tomato plants leaf diseases. Plant leaf diseases are monitoring of large fields of crops disease detection, and thus automatically detected the some feature of diseases as per that provide medical treatment. </a:t>
            </a:r>
          </a:p>
          <a:p>
            <a:pPr marL="285750" indent="-285750" algn="just">
              <a:lnSpc>
                <a:spcPct val="150000"/>
              </a:lnSpc>
              <a:spcAft>
                <a:spcPts val="800"/>
              </a:spcAft>
              <a:buFont typeface="Wingdings" panose="05000000000000000000" pitchFamily="2" charset="2"/>
              <a:buChar char="Ø"/>
            </a:pPr>
            <a:r>
              <a:rPr lang="en-IN" sz="1800" kern="100" dirty="0">
                <a:effectLst/>
                <a:latin typeface="Times New Roman" panose="02020603050405020304" pitchFamily="18" charset="0"/>
                <a:ea typeface="Calibri" panose="020F0502020204030204" pitchFamily="34" charset="0"/>
                <a:cs typeface="Cordia New" panose="020B0304020202020204" pitchFamily="34" charset="-34"/>
              </a:rPr>
              <a:t>Proposed CNN model has been compared with popular transfer learning approach such as VGG16.</a:t>
            </a:r>
          </a:p>
          <a:p>
            <a:pPr marL="285750" indent="-285750" algn="just">
              <a:lnSpc>
                <a:spcPct val="150000"/>
              </a:lnSpc>
              <a:spcAft>
                <a:spcPts val="800"/>
              </a:spcAft>
              <a:buFont typeface="Wingdings" panose="05000000000000000000" pitchFamily="2" charset="2"/>
              <a:buChar char="Ø"/>
            </a:pPr>
            <a:r>
              <a:rPr lang="en-IN" sz="1800" kern="100" dirty="0">
                <a:effectLst/>
                <a:latin typeface="Times New Roman" panose="02020603050405020304" pitchFamily="18" charset="0"/>
                <a:ea typeface="Calibri" panose="020F0502020204030204" pitchFamily="34" charset="0"/>
                <a:cs typeface="Cordia New" panose="020B0304020202020204" pitchFamily="34" charset="-34"/>
              </a:rPr>
              <a:t>Plant leaf disease detection has wide range of applications available in various fields such as Biological Research and in Agriculture Institut</a:t>
            </a:r>
            <a:r>
              <a:rPr lang="en-IN" kern="100" dirty="0">
                <a:latin typeface="Times New Roman" panose="02020603050405020304" pitchFamily="18" charset="0"/>
                <a:ea typeface="Calibri" panose="020F0502020204030204" pitchFamily="34" charset="0"/>
                <a:cs typeface="Cordia New" panose="020B0304020202020204" pitchFamily="34" charset="-34"/>
              </a:rPr>
              <a:t>e.</a:t>
            </a:r>
            <a:endParaRPr lang="en-IN" sz="18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449886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3E97AE-3678-351F-286A-4C762547F063}"/>
              </a:ext>
            </a:extLst>
          </p:cNvPr>
          <p:cNvSpPr txBox="1"/>
          <p:nvPr/>
        </p:nvSpPr>
        <p:spPr>
          <a:xfrm>
            <a:off x="699796" y="410548"/>
            <a:ext cx="342433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Register.html</a:t>
            </a:r>
          </a:p>
        </p:txBody>
      </p:sp>
      <p:pic>
        <p:nvPicPr>
          <p:cNvPr id="4" name="Picture 3">
            <a:extLst>
              <a:ext uri="{FF2B5EF4-FFF2-40B4-BE49-F238E27FC236}">
                <a16:creationId xmlns:a16="http://schemas.microsoft.com/office/drawing/2014/main" id="{D99043F1-F29B-9505-C8E8-61AE748FF471}"/>
              </a:ext>
            </a:extLst>
          </p:cNvPr>
          <p:cNvPicPr>
            <a:picLocks noChangeAspect="1"/>
          </p:cNvPicPr>
          <p:nvPr/>
        </p:nvPicPr>
        <p:blipFill>
          <a:blip r:embed="rId2"/>
          <a:stretch>
            <a:fillRect/>
          </a:stretch>
        </p:blipFill>
        <p:spPr>
          <a:xfrm>
            <a:off x="783772" y="1138335"/>
            <a:ext cx="10988352" cy="5439747"/>
          </a:xfrm>
          <a:prstGeom prst="rect">
            <a:avLst/>
          </a:prstGeom>
        </p:spPr>
      </p:pic>
    </p:spTree>
    <p:extLst>
      <p:ext uri="{BB962C8B-B14F-4D97-AF65-F5344CB8AC3E}">
        <p14:creationId xmlns:p14="http://schemas.microsoft.com/office/powerpoint/2010/main" val="386788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60DC54-1E21-CD81-BD01-E82C6DC7FDA0}"/>
              </a:ext>
            </a:extLst>
          </p:cNvPr>
          <p:cNvSpPr txBox="1"/>
          <p:nvPr/>
        </p:nvSpPr>
        <p:spPr>
          <a:xfrm>
            <a:off x="727787" y="345233"/>
            <a:ext cx="291115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Login.html</a:t>
            </a:r>
          </a:p>
        </p:txBody>
      </p:sp>
      <p:pic>
        <p:nvPicPr>
          <p:cNvPr id="4" name="Picture 3">
            <a:extLst>
              <a:ext uri="{FF2B5EF4-FFF2-40B4-BE49-F238E27FC236}">
                <a16:creationId xmlns:a16="http://schemas.microsoft.com/office/drawing/2014/main" id="{5A7FCA8B-641B-A8F0-1A13-997AACD5889E}"/>
              </a:ext>
            </a:extLst>
          </p:cNvPr>
          <p:cNvPicPr>
            <a:picLocks noChangeAspect="1"/>
          </p:cNvPicPr>
          <p:nvPr/>
        </p:nvPicPr>
        <p:blipFill>
          <a:blip r:embed="rId2"/>
          <a:stretch>
            <a:fillRect/>
          </a:stretch>
        </p:blipFill>
        <p:spPr>
          <a:xfrm>
            <a:off x="828868" y="877078"/>
            <a:ext cx="10741091" cy="5635690"/>
          </a:xfrm>
          <a:prstGeom prst="rect">
            <a:avLst/>
          </a:prstGeom>
        </p:spPr>
      </p:pic>
    </p:spTree>
    <p:extLst>
      <p:ext uri="{BB962C8B-B14F-4D97-AF65-F5344CB8AC3E}">
        <p14:creationId xmlns:p14="http://schemas.microsoft.com/office/powerpoint/2010/main" val="2317032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473E8-5FFC-F9E5-8547-C2CFD9A91661}"/>
              </a:ext>
            </a:extLst>
          </p:cNvPr>
          <p:cNvSpPr txBox="1"/>
          <p:nvPr/>
        </p:nvSpPr>
        <p:spPr>
          <a:xfrm>
            <a:off x="755779" y="223935"/>
            <a:ext cx="282717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Upload.html</a:t>
            </a:r>
          </a:p>
        </p:txBody>
      </p:sp>
      <p:pic>
        <p:nvPicPr>
          <p:cNvPr id="4" name="Picture 3">
            <a:extLst>
              <a:ext uri="{FF2B5EF4-FFF2-40B4-BE49-F238E27FC236}">
                <a16:creationId xmlns:a16="http://schemas.microsoft.com/office/drawing/2014/main" id="{E59C9E53-45F9-AEBE-FA69-6FFAAB31E20E}"/>
              </a:ext>
            </a:extLst>
          </p:cNvPr>
          <p:cNvPicPr>
            <a:picLocks noChangeAspect="1"/>
          </p:cNvPicPr>
          <p:nvPr/>
        </p:nvPicPr>
        <p:blipFill>
          <a:blip r:embed="rId2"/>
          <a:stretch>
            <a:fillRect/>
          </a:stretch>
        </p:blipFill>
        <p:spPr>
          <a:xfrm>
            <a:off x="877078" y="686573"/>
            <a:ext cx="10773746" cy="5854187"/>
          </a:xfrm>
          <a:prstGeom prst="rect">
            <a:avLst/>
          </a:prstGeom>
        </p:spPr>
      </p:pic>
    </p:spTree>
    <p:extLst>
      <p:ext uri="{BB962C8B-B14F-4D97-AF65-F5344CB8AC3E}">
        <p14:creationId xmlns:p14="http://schemas.microsoft.com/office/powerpoint/2010/main" val="650518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7BD7A1-2272-BD2B-97A6-57ABD5EEF569}"/>
              </a:ext>
            </a:extLst>
          </p:cNvPr>
          <p:cNvPicPr>
            <a:picLocks noChangeAspect="1"/>
          </p:cNvPicPr>
          <p:nvPr/>
        </p:nvPicPr>
        <p:blipFill>
          <a:blip r:embed="rId2"/>
          <a:stretch>
            <a:fillRect/>
          </a:stretch>
        </p:blipFill>
        <p:spPr>
          <a:xfrm>
            <a:off x="746449" y="447869"/>
            <a:ext cx="10804850" cy="5943600"/>
          </a:xfrm>
          <a:prstGeom prst="rect">
            <a:avLst/>
          </a:prstGeom>
        </p:spPr>
      </p:pic>
    </p:spTree>
    <p:extLst>
      <p:ext uri="{BB962C8B-B14F-4D97-AF65-F5344CB8AC3E}">
        <p14:creationId xmlns:p14="http://schemas.microsoft.com/office/powerpoint/2010/main" val="4129589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4467D-451C-2FF5-FEA2-57A357031B2C}"/>
              </a:ext>
            </a:extLst>
          </p:cNvPr>
          <p:cNvPicPr>
            <a:picLocks noChangeAspect="1"/>
          </p:cNvPicPr>
          <p:nvPr/>
        </p:nvPicPr>
        <p:blipFill>
          <a:blip r:embed="rId2"/>
          <a:stretch>
            <a:fillRect/>
          </a:stretch>
        </p:blipFill>
        <p:spPr>
          <a:xfrm>
            <a:off x="653142" y="587828"/>
            <a:ext cx="11038115" cy="5803641"/>
          </a:xfrm>
          <a:prstGeom prst="rect">
            <a:avLst/>
          </a:prstGeom>
        </p:spPr>
      </p:pic>
    </p:spTree>
    <p:extLst>
      <p:ext uri="{BB962C8B-B14F-4D97-AF65-F5344CB8AC3E}">
        <p14:creationId xmlns:p14="http://schemas.microsoft.com/office/powerpoint/2010/main" val="447872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B19C7F-8214-07B3-5FF6-66BAAB734FD2}"/>
              </a:ext>
            </a:extLst>
          </p:cNvPr>
          <p:cNvSpPr txBox="1"/>
          <p:nvPr/>
        </p:nvSpPr>
        <p:spPr>
          <a:xfrm>
            <a:off x="764745" y="918864"/>
            <a:ext cx="9424284" cy="4135363"/>
          </a:xfrm>
          <a:prstGeom prst="rect">
            <a:avLst/>
          </a:prstGeom>
          <a:noFill/>
        </p:spPr>
        <p:txBody>
          <a:bodyPr wrap="square">
            <a:spAutoFit/>
          </a:bodyPr>
          <a:lstStyle/>
          <a:p>
            <a:pPr algn="just">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CONCLUSION</a:t>
            </a:r>
          </a:p>
          <a:p>
            <a:pPr marL="285750" indent="-285750" algn="just">
              <a:lnSpc>
                <a:spcPct val="150000"/>
              </a:lnSpc>
              <a:spcAft>
                <a:spcPts val="8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Our project proposes an innovative, automated, and user-friendly solution to address the need for early and accurate crop disease detection, helping farmers make timely decisions for disease management. </a:t>
            </a:r>
          </a:p>
          <a:p>
            <a:pPr marL="285750" indent="-285750" algn="just">
              <a:lnSpc>
                <a:spcPct val="150000"/>
              </a:lnSpc>
              <a:spcAft>
                <a:spcPts val="8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CNN model is used in a web app to classify diseases in real-time. User-submitted images contribute to retraining the model, improving accuracy. </a:t>
            </a:r>
          </a:p>
          <a:p>
            <a:pPr marL="285750" indent="-285750" algn="just">
              <a:lnSpc>
                <a:spcPct val="150000"/>
              </a:lnSpc>
              <a:spcAft>
                <a:spcPts val="8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can detect early disease symptoms, differentiate between related diseases, and continuously improve as the dataset grows, demonstrating strong performance for handling a large number of disease classes.</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0451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5EC005-E860-8AB2-CE43-2F0F2739F77C}"/>
              </a:ext>
            </a:extLst>
          </p:cNvPr>
          <p:cNvSpPr txBox="1"/>
          <p:nvPr/>
        </p:nvSpPr>
        <p:spPr>
          <a:xfrm>
            <a:off x="1010816" y="998023"/>
            <a:ext cx="5159829"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FUTURE SCOPE</a:t>
            </a:r>
          </a:p>
        </p:txBody>
      </p:sp>
      <p:sp>
        <p:nvSpPr>
          <p:cNvPr id="4" name="TextBox 3">
            <a:extLst>
              <a:ext uri="{FF2B5EF4-FFF2-40B4-BE49-F238E27FC236}">
                <a16:creationId xmlns:a16="http://schemas.microsoft.com/office/drawing/2014/main" id="{1372B5EB-95C9-8B33-2317-0D752F2E67DA}"/>
              </a:ext>
            </a:extLst>
          </p:cNvPr>
          <p:cNvSpPr txBox="1"/>
          <p:nvPr/>
        </p:nvSpPr>
        <p:spPr>
          <a:xfrm>
            <a:off x="936171" y="1720840"/>
            <a:ext cx="9588760" cy="336656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order to strengthen the connection to the pollution, future research should expand the model to include more variables. We may supplement the picture collection with farmer inputs about soil, and publicly available environmental factors like temperature, humidity, and rainfall to improve our model's accuracy and enable disease predictions. </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also want to decrease the frequency of expert engagement and broaden the spectrum of agricultural disorders that may be managed, excluding newly discovered diseases. More accurate class predictions with less human intervention will result from the ability to automatically normalize user-uploaded photos into the Training Database.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0152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955E3C-5087-593D-2E52-296FE57A0A0C}"/>
              </a:ext>
            </a:extLst>
          </p:cNvPr>
          <p:cNvSpPr txBox="1"/>
          <p:nvPr/>
        </p:nvSpPr>
        <p:spPr>
          <a:xfrm>
            <a:off x="765110" y="709126"/>
            <a:ext cx="353630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69AEC534-74C7-1497-88D5-9EF3552356F9}"/>
              </a:ext>
            </a:extLst>
          </p:cNvPr>
          <p:cNvSpPr txBox="1"/>
          <p:nvPr/>
        </p:nvSpPr>
        <p:spPr>
          <a:xfrm>
            <a:off x="765110" y="1305342"/>
            <a:ext cx="9965094" cy="4613058"/>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[1] L. Saxena and L. Armstrong, "A survey of image processing techniques for agriculture," in Proceedings of Asian Federation for Information Technology in Agriculture, 2014, pp. 401-413. </a:t>
            </a:r>
          </a:p>
          <a:p>
            <a:pPr>
              <a:lnSpc>
                <a:spcPct val="150000"/>
              </a:lnSpc>
            </a:pPr>
            <a:r>
              <a:rPr lang="en-US" dirty="0">
                <a:latin typeface="Times New Roman" panose="02020603050405020304" pitchFamily="18" charset="0"/>
                <a:cs typeface="Times New Roman" panose="02020603050405020304" pitchFamily="18" charset="0"/>
              </a:rPr>
              <a:t>[2] E. L. Stewart and B. A. McDonald, "Measuring quantitative virulence in the wheat pathogen </a:t>
            </a:r>
            <a:r>
              <a:rPr lang="en-US" dirty="0" err="1">
                <a:latin typeface="Times New Roman" panose="02020603050405020304" pitchFamily="18" charset="0"/>
                <a:cs typeface="Times New Roman" panose="02020603050405020304" pitchFamily="18" charset="0"/>
              </a:rPr>
              <a:t>Zymoseptoria</a:t>
            </a:r>
            <a:r>
              <a:rPr lang="en-US" dirty="0">
                <a:latin typeface="Times New Roman" panose="02020603050405020304" pitchFamily="18" charset="0"/>
                <a:cs typeface="Times New Roman" panose="02020603050405020304" pitchFamily="18" charset="0"/>
              </a:rPr>
              <a:t> tritici using high-throughput automated image analysis," in Phytopathology 104 9, 2014, pp. 985-992. </a:t>
            </a:r>
          </a:p>
          <a:p>
            <a:pPr>
              <a:lnSpc>
                <a:spcPct val="150000"/>
              </a:lnSpc>
            </a:pPr>
            <a:r>
              <a:rPr lang="en-US" dirty="0">
                <a:latin typeface="Times New Roman" panose="02020603050405020304" pitchFamily="18" charset="0"/>
                <a:cs typeface="Times New Roman" panose="02020603050405020304" pitchFamily="18" charset="0"/>
              </a:rPr>
              <a:t>[3] A. </a:t>
            </a:r>
            <a:r>
              <a:rPr lang="en-US" dirty="0" err="1">
                <a:latin typeface="Times New Roman" panose="02020603050405020304" pitchFamily="18" charset="0"/>
                <a:cs typeface="Times New Roman" panose="02020603050405020304" pitchFamily="18" charset="0"/>
              </a:rPr>
              <a:t>Krizhevsky</a:t>
            </a:r>
            <a:r>
              <a:rPr lang="en-US" dirty="0">
                <a:latin typeface="Times New Roman" panose="02020603050405020304" pitchFamily="18" charset="0"/>
                <a:cs typeface="Times New Roman" panose="02020603050405020304" pitchFamily="18" charset="0"/>
              </a:rPr>
              <a:t>, I. </a:t>
            </a:r>
            <a:r>
              <a:rPr lang="en-US" dirty="0" err="1">
                <a:latin typeface="Times New Roman" panose="02020603050405020304" pitchFamily="18" charset="0"/>
                <a:cs typeface="Times New Roman" panose="02020603050405020304" pitchFamily="18" charset="0"/>
              </a:rPr>
              <a:t>Sutskever</a:t>
            </a:r>
            <a:r>
              <a:rPr lang="en-US" dirty="0">
                <a:latin typeface="Times New Roman" panose="02020603050405020304" pitchFamily="18" charset="0"/>
                <a:cs typeface="Times New Roman" panose="02020603050405020304" pitchFamily="18" charset="0"/>
              </a:rPr>
              <a:t> and G. E. Hinton, "</a:t>
            </a:r>
            <a:r>
              <a:rPr lang="en-US" dirty="0" err="1">
                <a:latin typeface="Times New Roman" panose="02020603050405020304" pitchFamily="18" charset="0"/>
                <a:cs typeface="Times New Roman" panose="02020603050405020304" pitchFamily="18" charset="0"/>
              </a:rPr>
              <a:t>Imagenet</a:t>
            </a:r>
            <a:r>
              <a:rPr lang="en-US" dirty="0">
                <a:latin typeface="Times New Roman" panose="02020603050405020304" pitchFamily="18" charset="0"/>
                <a:cs typeface="Times New Roman" panose="02020603050405020304" pitchFamily="18" charset="0"/>
              </a:rPr>
              <a:t> classification with deep convolutional neural networks," in Advances in Neural Information Processing Systems, 2012. </a:t>
            </a:r>
          </a:p>
          <a:p>
            <a:pPr>
              <a:lnSpc>
                <a:spcPct val="150000"/>
              </a:lnSpc>
            </a:pPr>
            <a:r>
              <a:rPr lang="en-US" dirty="0">
                <a:latin typeface="Times New Roman" panose="02020603050405020304" pitchFamily="18" charset="0"/>
                <a:cs typeface="Times New Roman" panose="02020603050405020304" pitchFamily="18" charset="0"/>
              </a:rPr>
              <a:t>[4] TensorFlow. [Online]. Available: https://www.tensorflow.org/ </a:t>
            </a:r>
          </a:p>
          <a:p>
            <a:pPr>
              <a:lnSpc>
                <a:spcPct val="150000"/>
              </a:lnSpc>
            </a:pPr>
            <a:r>
              <a:rPr lang="en-US" dirty="0">
                <a:latin typeface="Times New Roman" panose="02020603050405020304" pitchFamily="18" charset="0"/>
                <a:cs typeface="Times New Roman" panose="02020603050405020304" pitchFamily="18" charset="0"/>
              </a:rPr>
              <a:t>[5] D. P. Hughes and </a:t>
            </a:r>
            <a:r>
              <a:rPr lang="en-US" dirty="0" err="1">
                <a:latin typeface="Times New Roman" panose="02020603050405020304" pitchFamily="18" charset="0"/>
                <a:cs typeface="Times New Roman" panose="02020603050405020304" pitchFamily="18" charset="0"/>
              </a:rPr>
              <a:t>and</a:t>
            </a:r>
            <a:r>
              <a:rPr lang="en-US" dirty="0">
                <a:latin typeface="Times New Roman" panose="02020603050405020304" pitchFamily="18" charset="0"/>
                <a:cs typeface="Times New Roman" panose="02020603050405020304" pitchFamily="18" charset="0"/>
              </a:rPr>
              <a:t> M. </a:t>
            </a:r>
            <a:r>
              <a:rPr lang="en-US" dirty="0" err="1">
                <a:latin typeface="Times New Roman" panose="02020603050405020304" pitchFamily="18" charset="0"/>
                <a:cs typeface="Times New Roman" panose="02020603050405020304" pitchFamily="18" charset="0"/>
              </a:rPr>
              <a:t>Salathé</a:t>
            </a:r>
            <a:r>
              <a:rPr lang="en-US" dirty="0">
                <a:latin typeface="Times New Roman" panose="02020603050405020304" pitchFamily="18" charset="0"/>
                <a:cs typeface="Times New Roman" panose="02020603050405020304" pitchFamily="18" charset="0"/>
              </a:rPr>
              <a:t>, "An open access repository of images on plant health to enable the development of mobile disease diagnostics through machine learning and crowdsourcing," in </a:t>
            </a:r>
            <a:r>
              <a:rPr lang="en-US" dirty="0" err="1">
                <a:latin typeface="Times New Roman" panose="02020603050405020304" pitchFamily="18" charset="0"/>
                <a:cs typeface="Times New Roman" panose="02020603050405020304" pitchFamily="18" charset="0"/>
              </a:rPr>
              <a:t>CoRR</a:t>
            </a:r>
            <a:r>
              <a:rPr lang="en-US" dirty="0">
                <a:latin typeface="Times New Roman" panose="02020603050405020304" pitchFamily="18" charset="0"/>
                <a:cs typeface="Times New Roman" panose="02020603050405020304" pitchFamily="18" charset="0"/>
              </a:rPr>
              <a:t> abs/1511.08060, 2015.</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4662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7B8763-2D74-0C5B-DBFC-2EE2DAF09EAA}"/>
              </a:ext>
            </a:extLst>
          </p:cNvPr>
          <p:cNvSpPr txBox="1"/>
          <p:nvPr/>
        </p:nvSpPr>
        <p:spPr>
          <a:xfrm>
            <a:off x="634482" y="690466"/>
            <a:ext cx="3349690" cy="523220"/>
          </a:xfrm>
          <a:prstGeom prst="rect">
            <a:avLst/>
          </a:prstGeom>
          <a:noFill/>
        </p:spPr>
        <p:txBody>
          <a:bodyPr wrap="square" rtlCol="0">
            <a:spAutoFit/>
          </a:bodyPr>
          <a:lstStyle/>
          <a:p>
            <a:r>
              <a:rPr lang="en-IN" sz="2800" dirty="0" err="1">
                <a:latin typeface="Times New Roman" panose="02020603050405020304" pitchFamily="18" charset="0"/>
                <a:cs typeface="Times New Roman" panose="02020603050405020304" pitchFamily="18" charset="0"/>
              </a:rPr>
              <a:t>Github</a:t>
            </a:r>
            <a:r>
              <a:rPr lang="en-IN" sz="2800" dirty="0">
                <a:latin typeface="Times New Roman" panose="02020603050405020304" pitchFamily="18" charset="0"/>
                <a:cs typeface="Times New Roman" panose="02020603050405020304" pitchFamily="18" charset="0"/>
              </a:rPr>
              <a:t> Link</a:t>
            </a:r>
          </a:p>
        </p:txBody>
      </p:sp>
      <p:sp>
        <p:nvSpPr>
          <p:cNvPr id="4" name="TextBox 3">
            <a:extLst>
              <a:ext uri="{FF2B5EF4-FFF2-40B4-BE49-F238E27FC236}">
                <a16:creationId xmlns:a16="http://schemas.microsoft.com/office/drawing/2014/main" id="{A193C71E-46A9-4D45-5099-69A3A6B20DEC}"/>
              </a:ext>
            </a:extLst>
          </p:cNvPr>
          <p:cNvSpPr txBox="1"/>
          <p:nvPr/>
        </p:nvSpPr>
        <p:spPr>
          <a:xfrm>
            <a:off x="1453242" y="1435655"/>
            <a:ext cx="7448161"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https://github.com/sindhuvurugonda568/Plant-leaf-Disease-Prediction.git</a:t>
            </a:r>
          </a:p>
        </p:txBody>
      </p:sp>
    </p:spTree>
    <p:extLst>
      <p:ext uri="{BB962C8B-B14F-4D97-AF65-F5344CB8AC3E}">
        <p14:creationId xmlns:p14="http://schemas.microsoft.com/office/powerpoint/2010/main" val="205306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19BE52-AA95-64CB-A390-920DA8F02CED}"/>
              </a:ext>
            </a:extLst>
          </p:cNvPr>
          <p:cNvSpPr/>
          <p:nvPr/>
        </p:nvSpPr>
        <p:spPr>
          <a:xfrm>
            <a:off x="2548722" y="2416712"/>
            <a:ext cx="7426200" cy="1569660"/>
          </a:xfrm>
          <a:prstGeom prst="rect">
            <a:avLst/>
          </a:prstGeom>
          <a:noFill/>
        </p:spPr>
        <p:txBody>
          <a:bodyPr wrap="none" lIns="91440" tIns="45720" rIns="91440" bIns="45720">
            <a:spAutoFit/>
          </a:bodyPr>
          <a:lstStyle/>
          <a:p>
            <a:pPr algn="ctr"/>
            <a:r>
              <a:rPr lang="en-US" sz="9600" dirty="0">
                <a:ln w="0"/>
                <a:solidFill>
                  <a:schemeClr val="tx2">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US" sz="9600" b="0" cap="none" spc="0" dirty="0">
              <a:ln w="0"/>
              <a:solidFill>
                <a:schemeClr val="tx2">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18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FD93A-50B3-1900-E8FF-519A726D15C8}"/>
              </a:ext>
            </a:extLst>
          </p:cNvPr>
          <p:cNvSpPr txBox="1"/>
          <p:nvPr/>
        </p:nvSpPr>
        <p:spPr>
          <a:xfrm>
            <a:off x="955842" y="731463"/>
            <a:ext cx="10280316" cy="4561954"/>
          </a:xfrm>
          <a:prstGeom prst="rect">
            <a:avLst/>
          </a:prstGeom>
          <a:noFill/>
        </p:spPr>
        <p:txBody>
          <a:bodyPr wrap="square">
            <a:spAutoFit/>
          </a:bodyPr>
          <a:lstStyle/>
          <a:p>
            <a:pPr algn="just">
              <a:lnSpc>
                <a:spcPct val="150000"/>
              </a:lnSpc>
              <a:spcAft>
                <a:spcPts val="1000"/>
              </a:spcAft>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EXISTING SYSTEM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current landscape of plant leaf disease prediction predominantly relies on manual visual inspection by agricultural experts, which is time-consuming, labor-intensive, and prone to human error. Traditional methods involve examining leaves for symptoms like discoloration and lesions, making early detection challenging, especially in large fields.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These systems often rely on simple algorithms that may not effectively handle varying environmental conditions or diverse disease manifestations. </a:t>
            </a:r>
          </a:p>
          <a:p>
            <a:pPr marL="285750" indent="-285750" algn="just">
              <a:lnSpc>
                <a:spcPct val="150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Possible solutions to these problems include early disease detection, crop monitoring, and individualized therapies. In most cases, experts in agriculture can identify a disease only by observing its symptoms. However, farmers have a hard time getting in touch with professionals.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1523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BA23EA-4DD8-060E-78C6-7BF8C0AE6815}"/>
              </a:ext>
            </a:extLst>
          </p:cNvPr>
          <p:cNvSpPr txBox="1"/>
          <p:nvPr/>
        </p:nvSpPr>
        <p:spPr>
          <a:xfrm>
            <a:off x="961054" y="746449"/>
            <a:ext cx="9893570" cy="3555910"/>
          </a:xfrm>
          <a:prstGeom prst="rect">
            <a:avLst/>
          </a:prstGeom>
          <a:noFill/>
        </p:spPr>
        <p:txBody>
          <a:bodyPr wrap="square">
            <a:spAutoFit/>
          </a:bodyPr>
          <a:lstStyle/>
          <a:p>
            <a:pPr>
              <a:lnSpc>
                <a:spcPct val="150000"/>
              </a:lnSpc>
              <a:spcAft>
                <a:spcPts val="800"/>
              </a:spcAft>
            </a:pPr>
            <a:r>
              <a:rPr lang="en-IN" sz="2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DISADVANTAGES </a:t>
            </a:r>
            <a:r>
              <a:rPr lang="en-IN" sz="2800"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OF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EXISTING SYSTEM </a:t>
            </a:r>
            <a:r>
              <a:rPr lang="en-IN" sz="2800"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Time-Consuming</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Human Error</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Limited Early Detection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Basic Algorithms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Scalability Concerns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Computational Costs</a:t>
            </a:r>
          </a:p>
        </p:txBody>
      </p:sp>
    </p:spTree>
    <p:extLst>
      <p:ext uri="{BB962C8B-B14F-4D97-AF65-F5344CB8AC3E}">
        <p14:creationId xmlns:p14="http://schemas.microsoft.com/office/powerpoint/2010/main" val="243477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5D6C6E-48E2-5CF3-20A6-BD2C880561FB}"/>
              </a:ext>
            </a:extLst>
          </p:cNvPr>
          <p:cNvSpPr txBox="1"/>
          <p:nvPr/>
        </p:nvSpPr>
        <p:spPr>
          <a:xfrm>
            <a:off x="1003166" y="680941"/>
            <a:ext cx="10284594" cy="5304016"/>
          </a:xfrm>
          <a:prstGeom prst="rect">
            <a:avLst/>
          </a:prstGeom>
          <a:noFill/>
        </p:spPr>
        <p:txBody>
          <a:bodyPr wrap="square">
            <a:spAutoFit/>
          </a:bodyPr>
          <a:lstStyle/>
          <a:p>
            <a:pPr algn="just">
              <a:lnSpc>
                <a:spcPct val="150000"/>
              </a:lnSpc>
              <a:spcBef>
                <a:spcPts val="120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PROPOSED SYSTEM</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Our project is designed to automate plant leaf disease prediction, facilitating early and accurate diagnoses to support timely agricultural interventions.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Central to our approach is the use of convolutional neural networks (CNNs), which excel in image recognition tasks. CNNs can automatically learn and extract relevant features from raw leaf images, making them ideal for identifying disease symptoms.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Our project includes a comprehensive database of labeled plant leaf images that covers various disease types and severity levels, providing a solid foundation for model training and evaluation.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ea typeface="Calibri" panose="020F0502020204030204" pitchFamily="34" charset="0"/>
                <a:cs typeface="Times New Roman" panose="02020603050405020304" pitchFamily="18" charset="0"/>
              </a:rPr>
              <a:t>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 created it as a web app </a:t>
            </a:r>
            <a:r>
              <a:rPr lang="en-US" dirty="0">
                <a:latin typeface="Times New Roman" panose="02020603050405020304" pitchFamily="18" charset="0"/>
                <a:ea typeface="Calibri" panose="020F0502020204030204" pitchFamily="34" charset="0"/>
                <a:cs typeface="Times New Roman" panose="02020603050405020304" pitchFamily="18" charset="0"/>
              </a:rPr>
              <a:t>,t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his web-based service allows users to train a CNN model, which then uses the user-uploaded images to forecast the onset of disease, </a:t>
            </a:r>
            <a:r>
              <a:rPr lang="en-US" sz="1800" dirty="0">
                <a:effectLst/>
                <a:latin typeface="Times New Roman" panose="02020603050405020304" pitchFamily="18" charset="0"/>
                <a:ea typeface="Calibri" panose="020F0502020204030204" pitchFamily="34" charset="0"/>
              </a:rPr>
              <a:t>CNN can identify which plant illnesses exist in the photos.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497009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28389-E829-7A2C-8BC9-4FE1D298A0A7}"/>
              </a:ext>
            </a:extLst>
          </p:cNvPr>
          <p:cNvSpPr txBox="1"/>
          <p:nvPr/>
        </p:nvSpPr>
        <p:spPr>
          <a:xfrm>
            <a:off x="699797" y="914399"/>
            <a:ext cx="11221616" cy="4315540"/>
          </a:xfrm>
          <a:prstGeom prst="rect">
            <a:avLst/>
          </a:prstGeom>
          <a:noFill/>
        </p:spPr>
        <p:txBody>
          <a:bodyPr wrap="square">
            <a:spAutoFit/>
          </a:bodyPr>
          <a:lstStyle/>
          <a:p>
            <a:pPr>
              <a:lnSpc>
                <a:spcPct val="150000"/>
              </a:lnSpc>
              <a:spcAft>
                <a:spcPts val="800"/>
              </a:spcAft>
            </a:pPr>
            <a:r>
              <a:rPr lang="en-IN" sz="2800"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ADVANTAGES </a:t>
            </a:r>
            <a:r>
              <a:rPr lang="en-IN" sz="2800"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OF </a:t>
            </a:r>
            <a:r>
              <a:rPr lang="en-US" sz="2800"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PROPOSED</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SYSTEM </a:t>
            </a:r>
            <a:r>
              <a:rPr lang="en-IN" sz="2800"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342900">
              <a:lnSpc>
                <a:spcPct val="150000"/>
              </a:lnSpc>
              <a:spcAft>
                <a:spcPts val="800"/>
              </a:spcAft>
              <a:buFont typeface="+mj-lt"/>
              <a:buAutoNum type="arabicPeriod"/>
            </a:pPr>
            <a:r>
              <a:rPr lang="en-IN" dirty="0">
                <a:latin typeface="Times New Roman" panose="02020603050405020304" pitchFamily="18" charset="0"/>
                <a:cs typeface="Times New Roman" panose="02020603050405020304" pitchFamily="18" charset="0"/>
              </a:rPr>
              <a:t>Early Detection</a:t>
            </a:r>
          </a:p>
          <a:p>
            <a:pPr marL="571500" indent="-342900">
              <a:lnSpc>
                <a:spcPct val="150000"/>
              </a:lnSpc>
              <a:spcAft>
                <a:spcPts val="800"/>
              </a:spcAft>
              <a:buFont typeface="+mj-lt"/>
              <a:buAutoNum type="arabicPeriod"/>
            </a:pPr>
            <a:r>
              <a:rPr lang="en-IN" dirty="0">
                <a:latin typeface="Times New Roman" panose="02020603050405020304" pitchFamily="18" charset="0"/>
                <a:cs typeface="Times New Roman" panose="02020603050405020304" pitchFamily="18" charset="0"/>
              </a:rPr>
              <a:t>High Accuracy</a:t>
            </a:r>
          </a:p>
          <a:p>
            <a:pPr marL="571500" indent="-342900">
              <a:lnSpc>
                <a:spcPct val="150000"/>
              </a:lnSpc>
              <a:spcAft>
                <a:spcPts val="800"/>
              </a:spcAft>
              <a:buFont typeface="+mj-lt"/>
              <a:buAutoNum type="arabicPeriod"/>
            </a:pPr>
            <a:r>
              <a:rPr lang="en-IN" dirty="0">
                <a:latin typeface="Times New Roman" panose="02020603050405020304" pitchFamily="18" charset="0"/>
                <a:cs typeface="Times New Roman" panose="02020603050405020304" pitchFamily="18" charset="0"/>
              </a:rPr>
              <a:t>Comprehensive Database</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571500" indent="-342900">
              <a:lnSpc>
                <a:spcPct val="150000"/>
              </a:lnSpc>
              <a:spcAft>
                <a:spcPts val="800"/>
              </a:spcAft>
              <a:buFont typeface="+mj-lt"/>
              <a:buAutoNum type="arabicPeriod"/>
            </a:pPr>
            <a:r>
              <a:rPr lang="en-IN" dirty="0">
                <a:latin typeface="Times New Roman" panose="02020603050405020304" pitchFamily="18" charset="0"/>
                <a:cs typeface="Times New Roman" panose="02020603050405020304" pitchFamily="18" charset="0"/>
              </a:rPr>
              <a:t>User-Friendly Interface </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571500" indent="-342900">
              <a:lnSpc>
                <a:spcPct val="150000"/>
              </a:lnSpc>
              <a:spcAft>
                <a:spcPts val="800"/>
              </a:spcAft>
              <a:buFont typeface="+mj-lt"/>
              <a:buAutoNum type="arabicPeriod"/>
            </a:pPr>
            <a:r>
              <a:rPr lang="en-IN" dirty="0">
                <a:latin typeface="Times New Roman" panose="02020603050405020304" pitchFamily="18" charset="0"/>
                <a:cs typeface="Times New Roman" panose="02020603050405020304" pitchFamily="18" charset="0"/>
              </a:rPr>
              <a:t>Scalability</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571500" indent="-342900">
              <a:lnSpc>
                <a:spcPct val="150000"/>
              </a:lnSpc>
              <a:spcAft>
                <a:spcPts val="800"/>
              </a:spcAft>
              <a:buFont typeface="+mj-lt"/>
              <a:buAutoNum type="arabicPeriod"/>
            </a:pPr>
            <a:r>
              <a:rPr lang="en-IN" dirty="0">
                <a:latin typeface="Times New Roman" panose="02020603050405020304" pitchFamily="18" charset="0"/>
                <a:cs typeface="Times New Roman" panose="02020603050405020304" pitchFamily="18" charset="0"/>
              </a:rPr>
              <a:t>Cost-Effective Solutions</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571500" indent="-342900">
              <a:lnSpc>
                <a:spcPct val="150000"/>
              </a:lnSpc>
              <a:spcAft>
                <a:spcPts val="800"/>
              </a:spcAft>
              <a:buFont typeface="+mj-lt"/>
              <a:buAutoNum type="arabicPeriod"/>
            </a:pPr>
            <a:r>
              <a:rPr lang="en-IN" dirty="0">
                <a:latin typeface="Times New Roman" panose="02020603050405020304" pitchFamily="18" charset="0"/>
                <a:cs typeface="Times New Roman" panose="02020603050405020304" pitchFamily="18" charset="0"/>
              </a:rPr>
              <a:t>Real-Time Monitoring</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2426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1692E-EA02-9144-5910-7CA7EA47E2E2}"/>
              </a:ext>
            </a:extLst>
          </p:cNvPr>
          <p:cNvSpPr txBox="1"/>
          <p:nvPr/>
        </p:nvSpPr>
        <p:spPr>
          <a:xfrm>
            <a:off x="939148" y="824376"/>
            <a:ext cx="6096000" cy="2243178"/>
          </a:xfrm>
          <a:prstGeom prst="rect">
            <a:avLst/>
          </a:prstGeom>
          <a:noFill/>
        </p:spPr>
        <p:txBody>
          <a:bodyPr wrap="square">
            <a:spAutoFit/>
          </a:bodyPr>
          <a:lstStyle/>
          <a:p>
            <a:pPr algn="just">
              <a:lnSpc>
                <a:spcPct val="150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HARDWARE REQUIREMENTS</a:t>
            </a:r>
          </a:p>
          <a:p>
            <a:pPr marL="285750" indent="-285750" algn="just">
              <a:lnSpc>
                <a:spcPct val="150000"/>
              </a:lnSpc>
              <a:spcAft>
                <a:spcPts val="80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Processor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a:latin typeface="Times New Roman" panose="02020603050405020304" pitchFamily="18" charset="0"/>
                <a:ea typeface="Calibri" panose="020F0502020204030204" pitchFamily="34" charset="0"/>
                <a:cs typeface="Times New Roman" panose="02020603050405020304" pitchFamily="18" charset="0"/>
              </a:rPr>
              <a:t>i5 or Above</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Hard Disk		: 40 GB</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RAM			: 8</a:t>
            </a:r>
            <a:r>
              <a:rPr lang="en-US" kern="100" dirty="0">
                <a:latin typeface="Times New Roman" panose="02020603050405020304" pitchFamily="18" charset="0"/>
                <a:ea typeface="Calibri" panose="020F0502020204030204" pitchFamily="34" charset="0"/>
                <a:cs typeface="Times New Roman" panose="02020603050405020304" pitchFamily="18" charset="0"/>
              </a:rPr>
              <a:t> GB</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F2815A6-D306-5E91-A7C8-1844A80851FC}"/>
              </a:ext>
            </a:extLst>
          </p:cNvPr>
          <p:cNvSpPr txBox="1"/>
          <p:nvPr/>
        </p:nvSpPr>
        <p:spPr>
          <a:xfrm>
            <a:off x="939148" y="3429000"/>
            <a:ext cx="6096000" cy="1539780"/>
          </a:xfrm>
          <a:prstGeom prst="rect">
            <a:avLst/>
          </a:prstGeom>
          <a:noFill/>
        </p:spPr>
        <p:txBody>
          <a:bodyPr wrap="square">
            <a:spAutoFit/>
          </a:bodyPr>
          <a:lstStyle/>
          <a:p>
            <a:pPr algn="just">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SOFTWARE REQUIREMENTS</a:t>
            </a:r>
          </a:p>
          <a:p>
            <a:pPr marL="285750" indent="-285750" algn="just">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Operating </a:t>
            </a:r>
            <a:r>
              <a:rPr lang="en-US" kern="100" dirty="0">
                <a:latin typeface="Times New Roman" panose="02020603050405020304" pitchFamily="18" charset="0"/>
                <a:ea typeface="Calibri" panose="020F0502020204030204" pitchFamily="34" charset="0"/>
                <a:cs typeface="Times New Roman" panose="02020603050405020304" pitchFamily="18" charset="0"/>
              </a:rPr>
              <a: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ystem 	:  Windows 8 or Above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Programm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ing Language	:  python 3.7.0</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1413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1385AC-ECA6-B2AE-F01B-1FA02CF4C1EF}"/>
              </a:ext>
            </a:extLst>
          </p:cNvPr>
          <p:cNvSpPr txBox="1"/>
          <p:nvPr/>
        </p:nvSpPr>
        <p:spPr>
          <a:xfrm>
            <a:off x="1310732" y="669015"/>
            <a:ext cx="9705473" cy="522259"/>
          </a:xfrm>
          <a:prstGeom prst="rect">
            <a:avLst/>
          </a:prstGeom>
          <a:noFill/>
        </p:spPr>
        <p:txBody>
          <a:bodyPr wrap="square">
            <a:spAutoFit/>
          </a:bodyPr>
          <a:lstStyle/>
          <a:p>
            <a:pPr>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NOVELTY OF PROJECT</a:t>
            </a:r>
          </a:p>
        </p:txBody>
      </p:sp>
      <p:sp>
        <p:nvSpPr>
          <p:cNvPr id="4" name="TextBox 3">
            <a:extLst>
              <a:ext uri="{FF2B5EF4-FFF2-40B4-BE49-F238E27FC236}">
                <a16:creationId xmlns:a16="http://schemas.microsoft.com/office/drawing/2014/main" id="{204B41C3-176F-E4FC-DC84-5B6CCE7530A6}"/>
              </a:ext>
            </a:extLst>
          </p:cNvPr>
          <p:cNvSpPr txBox="1"/>
          <p:nvPr/>
        </p:nvSpPr>
        <p:spPr>
          <a:xfrm>
            <a:off x="1310732" y="1337711"/>
            <a:ext cx="9705473" cy="378206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Our project Plant Leaf Disease Prediction Using lies in its innovative approach of deep Convolutional Neural Networks (CNNs), specifically for real-time plant leaf disease classification. </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Our project introduces a unique social collaborative platform where users can upload images of diseased plants, which are automatically added to a cloud-based dataset for continuous retraining of the model.</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web-based app enables farmers to access real-time disease predictions in the field, making advanced technology more accessible</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Additionally, the scalable and low-cost nature of the solution ensures that it can be widely deployed, making it a practical and evolving tool for plant disease management.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1320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AE98-7831-4F7A-82A0-99380104637A}"/>
              </a:ext>
            </a:extLst>
          </p:cNvPr>
          <p:cNvSpPr>
            <a:spLocks noGrp="1"/>
          </p:cNvSpPr>
          <p:nvPr>
            <p:ph type="title"/>
          </p:nvPr>
        </p:nvSpPr>
        <p:spPr>
          <a:xfrm>
            <a:off x="1310962" y="695213"/>
            <a:ext cx="4384366" cy="712694"/>
          </a:xfrm>
        </p:spPr>
        <p:txBody>
          <a:bodyPr>
            <a:normAutofit/>
          </a:bodyPr>
          <a:lstStyle/>
          <a:p>
            <a:pPr algn="l"/>
            <a:r>
              <a:rPr lang="en-US" sz="2800" b="1" dirty="0">
                <a:latin typeface="Times New Roman" panose="02020603050405020304" pitchFamily="18" charset="0"/>
                <a:cs typeface="Times New Roman" panose="02020603050405020304" pitchFamily="18" charset="0"/>
              </a:rPr>
              <a:t>ARCHITECTURE</a:t>
            </a:r>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ADC5587-4EC5-D63A-F2FC-BDE0CC06D3B0}"/>
              </a:ext>
            </a:extLst>
          </p:cNvPr>
          <p:cNvPicPr>
            <a:picLocks noChangeAspect="1"/>
          </p:cNvPicPr>
          <p:nvPr/>
        </p:nvPicPr>
        <p:blipFill>
          <a:blip r:embed="rId2"/>
          <a:srcRect/>
          <a:stretch>
            <a:fillRect/>
          </a:stretch>
        </p:blipFill>
        <p:spPr>
          <a:xfrm>
            <a:off x="2024744" y="1500202"/>
            <a:ext cx="7800391" cy="4662585"/>
          </a:xfrm>
          <a:prstGeom prst="rect">
            <a:avLst/>
          </a:prstGeom>
          <a:noFill/>
          <a:ln w="9525">
            <a:noFill/>
            <a:miter lim="800000"/>
            <a:headEnd/>
            <a:tailEnd/>
          </a:ln>
        </p:spPr>
      </p:pic>
    </p:spTree>
    <p:extLst>
      <p:ext uri="{BB962C8B-B14F-4D97-AF65-F5344CB8AC3E}">
        <p14:creationId xmlns:p14="http://schemas.microsoft.com/office/powerpoint/2010/main" val="3520325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8236</TotalTime>
  <Words>2065</Words>
  <Application>Microsoft Office PowerPoint</Application>
  <PresentationFormat>Widescreen</PresentationFormat>
  <Paragraphs>153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Segoe UI 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MODULES</vt:lpstr>
      <vt:lpstr>USE CASE DIAGRAM</vt:lpstr>
      <vt:lpstr>CLASS DIAGRAM</vt:lpstr>
      <vt:lpstr>SEQUENCE DIAGRAM</vt:lpstr>
      <vt:lpstr>ACTIVITY DIAGRAM</vt:lpstr>
      <vt:lpstr>SAMPLE CODE</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Sindhu Vurugonda</dc:creator>
  <cp:lastModifiedBy>Sindhu Vurugonda</cp:lastModifiedBy>
  <cp:revision>40</cp:revision>
  <dcterms:created xsi:type="dcterms:W3CDTF">2023-03-22T19:09:14Z</dcterms:created>
  <dcterms:modified xsi:type="dcterms:W3CDTF">2024-10-22T10:20:52Z</dcterms:modified>
</cp:coreProperties>
</file>